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4"/>
  </p:notesMasterIdLst>
  <p:handoutMasterIdLst>
    <p:handoutMasterId r:id="rId15"/>
  </p:handoutMasterIdLst>
  <p:sldIdLst>
    <p:sldId id="421" r:id="rId2"/>
    <p:sldId id="407" r:id="rId3"/>
    <p:sldId id="414" r:id="rId4"/>
    <p:sldId id="423" r:id="rId5"/>
    <p:sldId id="410" r:id="rId6"/>
    <p:sldId id="415" r:id="rId7"/>
    <p:sldId id="424" r:id="rId8"/>
    <p:sldId id="412" r:id="rId9"/>
    <p:sldId id="418" r:id="rId10"/>
    <p:sldId id="425" r:id="rId11"/>
    <p:sldId id="426" r:id="rId12"/>
    <p:sldId id="422" r:id="rId13"/>
  </p:sldIdLst>
  <p:sldSz cx="9144000" cy="6858000" type="screen4x3"/>
  <p:notesSz cx="6858000" cy="9144000"/>
  <p:defaultTextStyle>
    <a:defPPr>
      <a:defRPr lang="en-GB"/>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131"/>
    <a:srgbClr val="192A66"/>
    <a:srgbClr val="0033A0"/>
    <a:srgbClr val="7A9A01"/>
    <a:srgbClr val="CC6600"/>
    <a:srgbClr val="CC9900"/>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6146" autoAdjust="0"/>
  </p:normalViewPr>
  <p:slideViewPr>
    <p:cSldViewPr>
      <p:cViewPr>
        <p:scale>
          <a:sx n="50" d="100"/>
          <a:sy n="50" d="100"/>
        </p:scale>
        <p:origin x="-1080"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D17B2-B3F4-4DAA-8312-F46ABDA716E1}" type="datetimeFigureOut">
              <a:rPr lang="en-GB" smtClean="0"/>
              <a:t>17/07/2017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5612AF-67D0-48B7-BE83-36CFFD0F6BD7}" type="slidenum">
              <a:rPr lang="en-GB" smtClean="0"/>
              <a:t>‹#›</a:t>
            </a:fld>
            <a:endParaRPr lang="en-GB"/>
          </a:p>
        </p:txBody>
      </p:sp>
    </p:spTree>
    <p:extLst>
      <p:ext uri="{BB962C8B-B14F-4D97-AF65-F5344CB8AC3E}">
        <p14:creationId xmlns:p14="http://schemas.microsoft.com/office/powerpoint/2010/main" val="4220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a:defRPr/>
            </a:pPr>
            <a:endParaRPr lang="en-GB" alt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GB" alt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a:defRPr/>
            </a:pPr>
            <a:endParaRPr lang="en-GB" alt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10BD8F7E-3E26-44D4-81AE-AE36C30C0970}" type="slidenum">
              <a:rPr lang="en-GB" altLang="en-US"/>
              <a:pPr>
                <a:defRPr/>
              </a:pPr>
              <a:t>‹#›</a:t>
            </a:fld>
            <a:endParaRPr lang="en-GB" altLang="en-US"/>
          </a:p>
        </p:txBody>
      </p:sp>
    </p:spTree>
    <p:extLst>
      <p:ext uri="{BB962C8B-B14F-4D97-AF65-F5344CB8AC3E}">
        <p14:creationId xmlns:p14="http://schemas.microsoft.com/office/powerpoint/2010/main" val="2315030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the notes section</a:t>
            </a:r>
            <a:r>
              <a:rPr lang="en-GB" baseline="0" dirty="0" smtClean="0"/>
              <a:t> for additional information and lesson ideas.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1</a:t>
            </a:fld>
            <a:endParaRPr lang="en-GB" altLang="en-US"/>
          </a:p>
        </p:txBody>
      </p:sp>
    </p:spTree>
    <p:extLst>
      <p:ext uri="{BB962C8B-B14F-4D97-AF65-F5344CB8AC3E}">
        <p14:creationId xmlns:p14="http://schemas.microsoft.com/office/powerpoint/2010/main" val="346461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has stayed</a:t>
            </a:r>
            <a:r>
              <a:rPr lang="en-GB" baseline="0" dirty="0" smtClean="0"/>
              <a:t> the same? Believe it or not – this is the same classroom! It is now divided into three rooms, but the windows and chimney are in the same place.</a:t>
            </a:r>
          </a:p>
          <a:p>
            <a:r>
              <a:rPr lang="en-GB" baseline="0" dirty="0" smtClean="0"/>
              <a:t>What is different? The lessons: 1900 – girls are sewing &amp; boys are writing. 2017 – there are computers and smart boards. The desks, the work on the walls, the number of children, the uniforms, the types of lessons, the lighting (gas lights to electric lights) and heating (fireplace to radiators).</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10</a:t>
            </a:fld>
            <a:endParaRPr lang="en-GB" altLang="en-US"/>
          </a:p>
        </p:txBody>
      </p:sp>
    </p:spTree>
    <p:extLst>
      <p:ext uri="{BB962C8B-B14F-4D97-AF65-F5344CB8AC3E}">
        <p14:creationId xmlns:p14="http://schemas.microsoft.com/office/powerpoint/2010/main" val="226471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from the school – photograph</a:t>
            </a:r>
            <a:r>
              <a:rPr lang="en-GB" baseline="0" dirty="0" smtClean="0"/>
              <a:t> from around 1900.</a:t>
            </a:r>
          </a:p>
          <a:p>
            <a:r>
              <a:rPr lang="en-GB" baseline="0" dirty="0" smtClean="0"/>
              <a:t>How does this compare to your school photographs?</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11</a:t>
            </a:fld>
            <a:endParaRPr lang="en-GB" altLang="en-US"/>
          </a:p>
        </p:txBody>
      </p:sp>
    </p:spTree>
    <p:extLst>
      <p:ext uri="{BB962C8B-B14F-4D97-AF65-F5344CB8AC3E}">
        <p14:creationId xmlns:p14="http://schemas.microsoft.com/office/powerpoint/2010/main" val="265379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 this useful to you?</a:t>
            </a:r>
          </a:p>
          <a:p>
            <a:r>
              <a:rPr lang="en-GB" sz="1200" dirty="0" smtClean="0">
                <a:solidFill>
                  <a:schemeClr val="bg1"/>
                </a:solidFill>
              </a:rPr>
              <a:t>Help us shape our content and share good ideas for other teachers.</a:t>
            </a:r>
          </a:p>
          <a:p>
            <a:r>
              <a:rPr lang="en-GB" dirty="0" smtClean="0"/>
              <a:t>E-mail Valina at:</a:t>
            </a:r>
          </a:p>
          <a:p>
            <a:r>
              <a:rPr lang="en-GB" dirty="0" smtClean="0"/>
              <a:t>heritage.education@essex.gov.uk</a:t>
            </a:r>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12</a:t>
            </a:fld>
            <a:endParaRPr lang="en-GB" altLang="en-US"/>
          </a:p>
        </p:txBody>
      </p:sp>
    </p:spTree>
    <p:extLst>
      <p:ext uri="{BB962C8B-B14F-4D97-AF65-F5344CB8AC3E}">
        <p14:creationId xmlns:p14="http://schemas.microsoft.com/office/powerpoint/2010/main" val="346461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Outside</a:t>
            </a:r>
            <a:r>
              <a:rPr lang="en-GB" baseline="0" dirty="0" smtClean="0"/>
              <a:t> a Victorian school – photograph taken around 1900.</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2</a:t>
            </a:fld>
            <a:endParaRPr lang="en-GB" altLang="en-US"/>
          </a:p>
        </p:txBody>
      </p:sp>
    </p:spTree>
    <p:extLst>
      <p:ext uri="{BB962C8B-B14F-4D97-AF65-F5344CB8AC3E}">
        <p14:creationId xmlns:p14="http://schemas.microsoft.com/office/powerpoint/2010/main" val="66925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Outside</a:t>
            </a:r>
            <a:r>
              <a:rPr lang="en-GB" baseline="0" dirty="0" smtClean="0"/>
              <a:t> a Victorian school – photograph taken 2017.</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3</a:t>
            </a:fld>
            <a:endParaRPr lang="en-GB" altLang="en-US"/>
          </a:p>
        </p:txBody>
      </p:sp>
    </p:spTree>
    <p:extLst>
      <p:ext uri="{BB962C8B-B14F-4D97-AF65-F5344CB8AC3E}">
        <p14:creationId xmlns:p14="http://schemas.microsoft.com/office/powerpoint/2010/main" val="39002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has stayed</a:t>
            </a:r>
            <a:r>
              <a:rPr lang="en-GB" baseline="0" dirty="0" smtClean="0"/>
              <a:t> the same? The shape of the windows / the main building / the wall and gate / the fact that it is still a school.</a:t>
            </a:r>
          </a:p>
          <a:p>
            <a:r>
              <a:rPr lang="en-GB" baseline="0" dirty="0" smtClean="0"/>
              <a:t>What is different? The turret seems to have fallen down / it’s bigger – extensions added / there are cars</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4</a:t>
            </a:fld>
            <a:endParaRPr lang="en-GB" altLang="en-US"/>
          </a:p>
        </p:txBody>
      </p:sp>
    </p:spTree>
    <p:extLst>
      <p:ext uri="{BB962C8B-B14F-4D97-AF65-F5344CB8AC3E}">
        <p14:creationId xmlns:p14="http://schemas.microsoft.com/office/powerpoint/2010/main" val="226471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Harvesters at work in Smith Field</a:t>
            </a:r>
            <a:r>
              <a:rPr lang="en-GB" baseline="0" dirty="0" smtClean="0"/>
              <a:t> (school in the background). Photograph from around 1900.</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5</a:t>
            </a:fld>
            <a:endParaRPr lang="en-GB" altLang="en-US"/>
          </a:p>
        </p:txBody>
      </p:sp>
    </p:spTree>
    <p:extLst>
      <p:ext uri="{BB962C8B-B14F-4D97-AF65-F5344CB8AC3E}">
        <p14:creationId xmlns:p14="http://schemas.microsoft.com/office/powerpoint/2010/main" val="202345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a:t>
            </a:r>
            <a:r>
              <a:rPr lang="en-GB" baseline="0" dirty="0" smtClean="0"/>
              <a:t> extended and concrete playground laid. Photograph 2017.</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6</a:t>
            </a:fld>
            <a:endParaRPr lang="en-GB" altLang="en-US"/>
          </a:p>
        </p:txBody>
      </p:sp>
    </p:spTree>
    <p:extLst>
      <p:ext uri="{BB962C8B-B14F-4D97-AF65-F5344CB8AC3E}">
        <p14:creationId xmlns:p14="http://schemas.microsoft.com/office/powerpoint/2010/main" val="155671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has stayed</a:t>
            </a:r>
            <a:r>
              <a:rPr lang="en-GB" baseline="0" dirty="0" smtClean="0"/>
              <a:t> the same? School is still in the same place.</a:t>
            </a:r>
          </a:p>
          <a:p>
            <a:r>
              <a:rPr lang="en-GB" baseline="0" dirty="0" smtClean="0"/>
              <a:t>What is different? Use of horses / people’s clothes / Farm turned into playground</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7</a:t>
            </a:fld>
            <a:endParaRPr lang="en-GB" altLang="en-US"/>
          </a:p>
        </p:txBody>
      </p:sp>
    </p:spTree>
    <p:extLst>
      <p:ext uri="{BB962C8B-B14F-4D97-AF65-F5344CB8AC3E}">
        <p14:creationId xmlns:p14="http://schemas.microsoft.com/office/powerpoint/2010/main" val="226471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Inside the school. Photograph from around 1900.</a:t>
            </a:r>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8</a:t>
            </a:fld>
            <a:endParaRPr lang="en-GB" altLang="en-US"/>
          </a:p>
        </p:txBody>
      </p:sp>
    </p:spTree>
    <p:extLst>
      <p:ext uri="{BB962C8B-B14F-4D97-AF65-F5344CB8AC3E}">
        <p14:creationId xmlns:p14="http://schemas.microsoft.com/office/powerpoint/2010/main" val="197611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Inside the school. Photograph taken 2017.</a:t>
            </a:r>
            <a:endParaRPr lang="en-GB" dirty="0"/>
          </a:p>
        </p:txBody>
      </p:sp>
      <p:sp>
        <p:nvSpPr>
          <p:cNvPr id="4" name="Slide Number Placeholder 3"/>
          <p:cNvSpPr>
            <a:spLocks noGrp="1"/>
          </p:cNvSpPr>
          <p:nvPr>
            <p:ph type="sldNum" sz="quarter" idx="10"/>
          </p:nvPr>
        </p:nvSpPr>
        <p:spPr/>
        <p:txBody>
          <a:bodyPr/>
          <a:lstStyle/>
          <a:p>
            <a:pPr>
              <a:defRPr/>
            </a:pPr>
            <a:fld id="{10BD8F7E-3E26-44D4-81AE-AE36C30C0970}" type="slidenum">
              <a:rPr lang="en-GB" altLang="en-US" smtClean="0"/>
              <a:pPr>
                <a:defRPr/>
              </a:pPr>
              <a:t>9</a:t>
            </a:fld>
            <a:endParaRPr lang="en-GB" altLang="en-US"/>
          </a:p>
        </p:txBody>
      </p:sp>
    </p:spTree>
    <p:extLst>
      <p:ext uri="{BB962C8B-B14F-4D97-AF65-F5344CB8AC3E}">
        <p14:creationId xmlns:p14="http://schemas.microsoft.com/office/powerpoint/2010/main" val="299217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5500BEEE-E7BC-4C2A-8635-AA10B942AF89}" type="datetime1">
              <a:rPr lang="en-US" altLang="en-US" smtClean="0"/>
              <a:t>7/17/2017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12"/>
          </p:nvPr>
        </p:nvSpPr>
        <p:spPr/>
        <p:txBody>
          <a:bodyPr/>
          <a:lstStyle/>
          <a:p>
            <a:pPr>
              <a:defRPr/>
            </a:pPr>
            <a:fld id="{0E26D810-1410-4EC9-AC97-93FD98099563}" type="slidenum">
              <a:rPr lang="en-GB" altLang="en-US" smtClean="0"/>
              <a:pPr>
                <a:defRPr/>
              </a:pPr>
              <a:t>‹#›</a:t>
            </a:fld>
            <a:endParaRPr lang="en-GB" altLang="en-US"/>
          </a:p>
        </p:txBody>
      </p:sp>
    </p:spTree>
    <p:extLst>
      <p:ext uri="{BB962C8B-B14F-4D97-AF65-F5344CB8AC3E}">
        <p14:creationId xmlns:p14="http://schemas.microsoft.com/office/powerpoint/2010/main" val="374102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01A8A10B-2178-4EE0-8B41-3B1F079C5742}" type="datetime1">
              <a:rPr lang="en-US" altLang="en-US" smtClean="0"/>
              <a:t>7/17/2017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12"/>
          </p:nvPr>
        </p:nvSpPr>
        <p:spPr/>
        <p:txBody>
          <a:bodyPr/>
          <a:lstStyle/>
          <a:p>
            <a:pPr>
              <a:defRPr/>
            </a:pPr>
            <a:fld id="{42F99585-6D8A-40A5-96BD-F6AAC4BDC25C}" type="slidenum">
              <a:rPr lang="en-GB" altLang="en-US" smtClean="0"/>
              <a:pPr>
                <a:defRPr/>
              </a:pPr>
              <a:t>‹#›</a:t>
            </a:fld>
            <a:endParaRPr lang="en-GB" altLang="en-US"/>
          </a:p>
        </p:txBody>
      </p:sp>
    </p:spTree>
    <p:extLst>
      <p:ext uri="{BB962C8B-B14F-4D97-AF65-F5344CB8AC3E}">
        <p14:creationId xmlns:p14="http://schemas.microsoft.com/office/powerpoint/2010/main" val="223533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50EEDA09-34F7-42C2-ABF9-7557FC761D39}" type="datetime1">
              <a:rPr lang="en-US" altLang="en-US" smtClean="0"/>
              <a:t>7/17/2017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12"/>
          </p:nvPr>
        </p:nvSpPr>
        <p:spPr/>
        <p:txBody>
          <a:bodyPr/>
          <a:lstStyle/>
          <a:p>
            <a:pPr>
              <a:defRPr/>
            </a:pPr>
            <a:fld id="{87B00E96-96B1-4DF7-BC95-70E2C86A745D}" type="slidenum">
              <a:rPr lang="en-GB" altLang="en-US" smtClean="0"/>
              <a:pPr>
                <a:defRPr/>
              </a:pPr>
              <a:t>‹#›</a:t>
            </a:fld>
            <a:endParaRPr lang="en-GB" altLang="en-US"/>
          </a:p>
        </p:txBody>
      </p:sp>
    </p:spTree>
    <p:extLst>
      <p:ext uri="{BB962C8B-B14F-4D97-AF65-F5344CB8AC3E}">
        <p14:creationId xmlns:p14="http://schemas.microsoft.com/office/powerpoint/2010/main" val="306659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AED73B58-B4D6-42C0-A034-09CB235F8C59}" type="datetime1">
              <a:rPr lang="en-US" altLang="en-US" smtClean="0"/>
              <a:t>7/17/2017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12"/>
          </p:nvPr>
        </p:nvSpPr>
        <p:spPr/>
        <p:txBody>
          <a:bodyPr/>
          <a:lstStyle/>
          <a:p>
            <a:pPr>
              <a:defRPr/>
            </a:pPr>
            <a:fld id="{B5BCD0E2-9949-4740-9EE5-C1DCFA67D304}" type="slidenum">
              <a:rPr lang="en-GB" altLang="en-US" smtClean="0"/>
              <a:pPr>
                <a:defRPr/>
              </a:pPr>
              <a:t>‹#›</a:t>
            </a:fld>
            <a:endParaRPr lang="en-GB" altLang="en-US"/>
          </a:p>
        </p:txBody>
      </p:sp>
    </p:spTree>
    <p:extLst>
      <p:ext uri="{BB962C8B-B14F-4D97-AF65-F5344CB8AC3E}">
        <p14:creationId xmlns:p14="http://schemas.microsoft.com/office/powerpoint/2010/main" val="155819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AC1040E-9614-4BA9-B142-E61DB8C5F1EF}" type="datetime1">
              <a:rPr lang="en-US" altLang="en-US" smtClean="0"/>
              <a:t>7/17/2017</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12"/>
          </p:nvPr>
        </p:nvSpPr>
        <p:spPr/>
        <p:txBody>
          <a:bodyPr/>
          <a:lstStyle/>
          <a:p>
            <a:pPr>
              <a:defRPr/>
            </a:pPr>
            <a:fld id="{B3018F30-263E-4671-9A38-5C5A6F4559B7}" type="slidenum">
              <a:rPr lang="en-GB" altLang="en-US" smtClean="0"/>
              <a:pPr>
                <a:defRPr/>
              </a:pPr>
              <a:t>‹#›</a:t>
            </a:fld>
            <a:endParaRPr lang="en-GB" altLang="en-US"/>
          </a:p>
        </p:txBody>
      </p:sp>
    </p:spTree>
    <p:extLst>
      <p:ext uri="{BB962C8B-B14F-4D97-AF65-F5344CB8AC3E}">
        <p14:creationId xmlns:p14="http://schemas.microsoft.com/office/powerpoint/2010/main" val="357223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063498AD-FEE5-40BC-BA95-7CF3415D9F5F}" type="datetime1">
              <a:rPr lang="en-US" altLang="en-US" smtClean="0"/>
              <a:t>7/17/2017</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7" name="Slide Number Placeholder 6"/>
          <p:cNvSpPr>
            <a:spLocks noGrp="1"/>
          </p:cNvSpPr>
          <p:nvPr>
            <p:ph type="sldNum" sz="quarter" idx="12"/>
          </p:nvPr>
        </p:nvSpPr>
        <p:spPr/>
        <p:txBody>
          <a:bodyPr/>
          <a:lstStyle/>
          <a:p>
            <a:pPr>
              <a:defRPr/>
            </a:pPr>
            <a:fld id="{42DC0316-3804-4A7F-A5A2-B218CA184DD8}" type="slidenum">
              <a:rPr lang="en-GB" altLang="en-US" smtClean="0"/>
              <a:pPr>
                <a:defRPr/>
              </a:pPr>
              <a:t>‹#›</a:t>
            </a:fld>
            <a:endParaRPr lang="en-GB" altLang="en-US"/>
          </a:p>
        </p:txBody>
      </p:sp>
    </p:spTree>
    <p:extLst>
      <p:ext uri="{BB962C8B-B14F-4D97-AF65-F5344CB8AC3E}">
        <p14:creationId xmlns:p14="http://schemas.microsoft.com/office/powerpoint/2010/main" val="421666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097D2F43-9B50-4326-989E-815B6A3C57C5}" type="datetime1">
              <a:rPr lang="en-US" altLang="en-US" smtClean="0"/>
              <a:t>7/17/2017</a:t>
            </a:fld>
            <a:endParaRPr lang="en-GB" altLang="en-US"/>
          </a:p>
        </p:txBody>
      </p:sp>
      <p:sp>
        <p:nvSpPr>
          <p:cNvPr id="8" name="Footer Placeholder 7"/>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9" name="Slide Number Placeholder 8"/>
          <p:cNvSpPr>
            <a:spLocks noGrp="1"/>
          </p:cNvSpPr>
          <p:nvPr>
            <p:ph type="sldNum" sz="quarter" idx="12"/>
          </p:nvPr>
        </p:nvSpPr>
        <p:spPr/>
        <p:txBody>
          <a:bodyPr/>
          <a:lstStyle/>
          <a:p>
            <a:pPr>
              <a:defRPr/>
            </a:pPr>
            <a:fld id="{773BF360-D088-4695-A358-6E3893A37A9C}" type="slidenum">
              <a:rPr lang="en-GB" altLang="en-US" smtClean="0"/>
              <a:pPr>
                <a:defRPr/>
              </a:pPr>
              <a:t>‹#›</a:t>
            </a:fld>
            <a:endParaRPr lang="en-GB" altLang="en-US"/>
          </a:p>
        </p:txBody>
      </p:sp>
    </p:spTree>
    <p:extLst>
      <p:ext uri="{BB962C8B-B14F-4D97-AF65-F5344CB8AC3E}">
        <p14:creationId xmlns:p14="http://schemas.microsoft.com/office/powerpoint/2010/main" val="196087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D9DA38C2-B744-455A-B5FF-970D4C1ED0FE}" type="datetime1">
              <a:rPr lang="en-US" altLang="en-US" smtClean="0"/>
              <a:t>7/17/2017</a:t>
            </a:fld>
            <a:endParaRPr lang="en-GB" altLang="en-US"/>
          </a:p>
        </p:txBody>
      </p:sp>
      <p:sp>
        <p:nvSpPr>
          <p:cNvPr id="4" name="Footer Placeholder 3"/>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5" name="Slide Number Placeholder 4"/>
          <p:cNvSpPr>
            <a:spLocks noGrp="1"/>
          </p:cNvSpPr>
          <p:nvPr>
            <p:ph type="sldNum" sz="quarter" idx="12"/>
          </p:nvPr>
        </p:nvSpPr>
        <p:spPr/>
        <p:txBody>
          <a:bodyPr/>
          <a:lstStyle/>
          <a:p>
            <a:pPr>
              <a:defRPr/>
            </a:pPr>
            <a:fld id="{DD8C1ED4-C48B-4016-8EB9-769DC86FCE92}" type="slidenum">
              <a:rPr lang="en-GB" altLang="en-US" smtClean="0"/>
              <a:pPr>
                <a:defRPr/>
              </a:pPr>
              <a:t>‹#›</a:t>
            </a:fld>
            <a:endParaRPr lang="en-GB" altLang="en-US"/>
          </a:p>
        </p:txBody>
      </p:sp>
    </p:spTree>
    <p:extLst>
      <p:ext uri="{BB962C8B-B14F-4D97-AF65-F5344CB8AC3E}">
        <p14:creationId xmlns:p14="http://schemas.microsoft.com/office/powerpoint/2010/main" val="359900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26B16A5-EEAB-4D2A-9A61-6C383F2AADA6}" type="datetime1">
              <a:rPr lang="en-US" altLang="en-US" smtClean="0"/>
              <a:t>7/17/2017</a:t>
            </a:fld>
            <a:endParaRPr lang="en-GB" altLang="en-US"/>
          </a:p>
        </p:txBody>
      </p:sp>
      <p:sp>
        <p:nvSpPr>
          <p:cNvPr id="3" name="Footer Placeholder 2"/>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4" name="Slide Number Placeholder 3"/>
          <p:cNvSpPr>
            <a:spLocks noGrp="1"/>
          </p:cNvSpPr>
          <p:nvPr>
            <p:ph type="sldNum" sz="quarter" idx="12"/>
          </p:nvPr>
        </p:nvSpPr>
        <p:spPr/>
        <p:txBody>
          <a:bodyPr/>
          <a:lstStyle/>
          <a:p>
            <a:pPr>
              <a:defRPr/>
            </a:pPr>
            <a:fld id="{34FE7122-9855-40E8-AADC-A64D169ECF80}" type="slidenum">
              <a:rPr lang="en-GB" altLang="en-US" smtClean="0"/>
              <a:pPr>
                <a:defRPr/>
              </a:pPr>
              <a:t>‹#›</a:t>
            </a:fld>
            <a:endParaRPr lang="en-GB" altLang="en-US"/>
          </a:p>
        </p:txBody>
      </p:sp>
    </p:spTree>
    <p:extLst>
      <p:ext uri="{BB962C8B-B14F-4D97-AF65-F5344CB8AC3E}">
        <p14:creationId xmlns:p14="http://schemas.microsoft.com/office/powerpoint/2010/main" val="19512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AB91E23-7B7D-411B-9ED5-A03A3B9D4EC4}" type="datetime1">
              <a:rPr lang="en-US" altLang="en-US" smtClean="0"/>
              <a:t>7/17/2017</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7" name="Slide Number Placeholder 6"/>
          <p:cNvSpPr>
            <a:spLocks noGrp="1"/>
          </p:cNvSpPr>
          <p:nvPr>
            <p:ph type="sldNum" sz="quarter" idx="12"/>
          </p:nvPr>
        </p:nvSpPr>
        <p:spPr/>
        <p:txBody>
          <a:bodyPr/>
          <a:lstStyle/>
          <a:p>
            <a:pPr>
              <a:defRPr/>
            </a:pPr>
            <a:fld id="{86400E5F-7F5A-4BA0-AA68-9FA79FF06C04}" type="slidenum">
              <a:rPr lang="en-GB" altLang="en-US" smtClean="0"/>
              <a:pPr>
                <a:defRPr/>
              </a:pPr>
              <a:t>‹#›</a:t>
            </a:fld>
            <a:endParaRPr lang="en-GB" altLang="en-US"/>
          </a:p>
        </p:txBody>
      </p:sp>
    </p:spTree>
    <p:extLst>
      <p:ext uri="{BB962C8B-B14F-4D97-AF65-F5344CB8AC3E}">
        <p14:creationId xmlns:p14="http://schemas.microsoft.com/office/powerpoint/2010/main" val="316861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C2A2F3C-2AE4-4A54-B16D-78643BBAFF0A}" type="datetime1">
              <a:rPr lang="en-US" altLang="en-US" smtClean="0"/>
              <a:t>7/17/2017</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Essex Record Office / Essex County Council</a:t>
            </a:r>
            <a:endParaRPr lang="en-GB" altLang="en-US"/>
          </a:p>
        </p:txBody>
      </p:sp>
      <p:sp>
        <p:nvSpPr>
          <p:cNvPr id="7" name="Slide Number Placeholder 6"/>
          <p:cNvSpPr>
            <a:spLocks noGrp="1"/>
          </p:cNvSpPr>
          <p:nvPr>
            <p:ph type="sldNum" sz="quarter" idx="12"/>
          </p:nvPr>
        </p:nvSpPr>
        <p:spPr/>
        <p:txBody>
          <a:bodyPr/>
          <a:lstStyle/>
          <a:p>
            <a:pPr>
              <a:defRPr/>
            </a:pPr>
            <a:fld id="{1467BBAC-D3A4-4E01-BF11-0AF28EB0C034}" type="slidenum">
              <a:rPr lang="en-GB" altLang="en-US" smtClean="0"/>
              <a:pPr>
                <a:defRPr/>
              </a:pPr>
              <a:t>‹#›</a:t>
            </a:fld>
            <a:endParaRPr lang="en-GB" altLang="en-US"/>
          </a:p>
        </p:txBody>
      </p:sp>
    </p:spTree>
    <p:extLst>
      <p:ext uri="{BB962C8B-B14F-4D97-AF65-F5344CB8AC3E}">
        <p14:creationId xmlns:p14="http://schemas.microsoft.com/office/powerpoint/2010/main" val="403255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FF10A2C-F048-4424-AD44-97F336520429}" type="datetime1">
              <a:rPr lang="en-US" altLang="en-US" smtClean="0"/>
              <a:t>7/17/2017</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ltLang="en-US" smtClean="0"/>
              <a:t>Essex Record Office / Essex County Council</a:t>
            </a: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089DB0-986F-428D-B615-9C300068D127}" type="slidenum">
              <a:rPr lang="en-GB" altLang="en-US" smtClean="0"/>
              <a:pPr>
                <a:defRPr/>
              </a:pPr>
              <a:t>‹#›</a:t>
            </a:fld>
            <a:endParaRPr lang="en-GB" altLang="en-US"/>
          </a:p>
        </p:txBody>
      </p:sp>
    </p:spTree>
    <p:extLst>
      <p:ext uri="{BB962C8B-B14F-4D97-AF65-F5344CB8AC3E}">
        <p14:creationId xmlns:p14="http://schemas.microsoft.com/office/powerpoint/2010/main" val="24944891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seaxero/GenImage.aspx?ID=875844"/>
          <p:cNvPicPr>
            <a:picLocks noChangeAspect="1" noChangeArrowheads="1"/>
          </p:cNvPicPr>
          <p:nvPr/>
        </p:nvPicPr>
        <p:blipFill rotWithShape="1">
          <a:blip r:embed="rId3">
            <a:extLst>
              <a:ext uri="{28A0092B-C50C-407E-A947-70E740481C1C}">
                <a14:useLocalDpi xmlns:a14="http://schemas.microsoft.com/office/drawing/2010/main" val="0"/>
              </a:ext>
            </a:extLst>
          </a:blip>
          <a:srcRect t="752" b="1592"/>
          <a:stretch/>
        </p:blipFill>
        <p:spPr bwMode="auto">
          <a:xfrm>
            <a:off x="-5358" y="-8765"/>
            <a:ext cx="914935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20848"/>
            <a:ext cx="9180512" cy="6870083"/>
          </a:xfrm>
          <a:prstGeom prst="rect">
            <a:avLst/>
          </a:prstGeom>
        </p:spPr>
      </p:pic>
      <p:sp>
        <p:nvSpPr>
          <p:cNvPr id="4" name="TextBox 3"/>
          <p:cNvSpPr txBox="1"/>
          <p:nvPr/>
        </p:nvSpPr>
        <p:spPr>
          <a:xfrm>
            <a:off x="0" y="0"/>
            <a:ext cx="6768752" cy="1384995"/>
          </a:xfrm>
          <a:prstGeom prst="rect">
            <a:avLst/>
          </a:prstGeom>
          <a:solidFill>
            <a:srgbClr val="00B050"/>
          </a:solidFill>
        </p:spPr>
        <p:txBody>
          <a:bodyPr wrap="square" rtlCol="0">
            <a:spAutoFit/>
          </a:bodyPr>
          <a:lstStyle/>
          <a:p>
            <a:r>
              <a:rPr lang="en-GB" sz="2800" dirty="0" smtClean="0">
                <a:solidFill>
                  <a:schemeClr val="bg1"/>
                </a:solidFill>
                <a:latin typeface="Lucida Calligraphy" panose="03010101010101010101" pitchFamily="66" charset="0"/>
              </a:rPr>
              <a:t>Primary Sources for the Classroom</a:t>
            </a:r>
          </a:p>
          <a:p>
            <a:endParaRPr lang="en-GB" sz="2800" dirty="0">
              <a:solidFill>
                <a:schemeClr val="bg1"/>
              </a:solidFill>
              <a:latin typeface="Lucida Calligraphy" panose="03010101010101010101" pitchFamily="66" charset="0"/>
            </a:endParaRPr>
          </a:p>
          <a:p>
            <a:r>
              <a:rPr lang="en-GB" sz="2800" dirty="0" smtClean="0">
                <a:solidFill>
                  <a:schemeClr val="bg1"/>
                </a:solidFill>
                <a:latin typeface="Lucida Calligraphy" panose="03010101010101010101" pitchFamily="66" charset="0"/>
              </a:rPr>
              <a:t>Victorian photographs</a:t>
            </a:r>
            <a:endParaRPr lang="en-GB" sz="2800" dirty="0">
              <a:solidFill>
                <a:schemeClr val="bg1"/>
              </a:solidFill>
              <a:latin typeface="Lucida Calligraphy" panose="03010101010101010101" pitchFamily="66" charset="0"/>
            </a:endParaRPr>
          </a:p>
        </p:txBody>
      </p:sp>
      <p:sp>
        <p:nvSpPr>
          <p:cNvPr id="6" name="TextBox 5"/>
          <p:cNvSpPr txBox="1"/>
          <p:nvPr/>
        </p:nvSpPr>
        <p:spPr>
          <a:xfrm>
            <a:off x="251520" y="5661248"/>
            <a:ext cx="2448272" cy="1015663"/>
          </a:xfrm>
          <a:prstGeom prst="rect">
            <a:avLst/>
          </a:prstGeom>
          <a:solidFill>
            <a:srgbClr val="FFFF99"/>
          </a:solidFill>
        </p:spPr>
        <p:txBody>
          <a:bodyPr wrap="square" rtlCol="0">
            <a:spAutoFit/>
          </a:bodyPr>
          <a:lstStyle/>
          <a:p>
            <a:r>
              <a:rPr lang="en-GB" sz="1600" dirty="0"/>
              <a:t>Check the notes section for additional information and lesson ideas.</a:t>
            </a:r>
          </a:p>
          <a:p>
            <a:endParaRPr lang="en-GB" dirty="0"/>
          </a:p>
        </p:txBody>
      </p:sp>
    </p:spTree>
    <p:extLst>
      <p:ext uri="{BB962C8B-B14F-4D97-AF65-F5344CB8AC3E}">
        <p14:creationId xmlns:p14="http://schemas.microsoft.com/office/powerpoint/2010/main" val="4256699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eaxero/GenImage.aspx?ID=8758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32485"/>
            <a:ext cx="4079566" cy="3104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hesfs50\EUCHomedirs\valina.bowman-burns\Desktop\ford end\IMG_26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56099"/>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0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hesfs50\EUCHomedirs\valina.bowman-burns\Desktop\Past projects\ford end\IMG_24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83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esfs50\EUCHomedirs\valina.bowman-burns\Desktop\For Jules Kensett\Log Boo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11" r="25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 y="-12083"/>
            <a:ext cx="9180512" cy="6870083"/>
          </a:xfrm>
          <a:prstGeom prst="rect">
            <a:avLst/>
          </a:prstGeom>
        </p:spPr>
      </p:pic>
      <p:sp>
        <p:nvSpPr>
          <p:cNvPr id="4" name="TextBox 3"/>
          <p:cNvSpPr txBox="1"/>
          <p:nvPr/>
        </p:nvSpPr>
        <p:spPr>
          <a:xfrm>
            <a:off x="1138643" y="1124744"/>
            <a:ext cx="6768752" cy="3108543"/>
          </a:xfrm>
          <a:prstGeom prst="rect">
            <a:avLst/>
          </a:prstGeom>
          <a:noFill/>
        </p:spPr>
        <p:txBody>
          <a:bodyPr wrap="square" rtlCol="0">
            <a:spAutoFit/>
          </a:bodyPr>
          <a:lstStyle/>
          <a:p>
            <a:r>
              <a:rPr lang="en-GB" sz="2800" dirty="0">
                <a:solidFill>
                  <a:schemeClr val="bg1"/>
                </a:solidFill>
              </a:rPr>
              <a:t>Was this useful to you?</a:t>
            </a:r>
          </a:p>
          <a:p>
            <a:endParaRPr lang="en-GB" sz="2800" dirty="0" smtClean="0">
              <a:solidFill>
                <a:schemeClr val="bg1"/>
              </a:solidFill>
            </a:endParaRPr>
          </a:p>
          <a:p>
            <a:r>
              <a:rPr lang="en-GB" sz="2800" dirty="0" smtClean="0">
                <a:solidFill>
                  <a:schemeClr val="bg1"/>
                </a:solidFill>
              </a:rPr>
              <a:t>Help us shape our content and share good ideas for other teachers.</a:t>
            </a:r>
            <a:endParaRPr lang="en-GB" sz="2800" dirty="0">
              <a:solidFill>
                <a:schemeClr val="bg1"/>
              </a:solidFill>
            </a:endParaRPr>
          </a:p>
          <a:p>
            <a:endParaRPr lang="en-GB" sz="2800" dirty="0" smtClean="0">
              <a:solidFill>
                <a:schemeClr val="bg1"/>
              </a:solidFill>
            </a:endParaRPr>
          </a:p>
          <a:p>
            <a:r>
              <a:rPr lang="en-GB" sz="2800" dirty="0" smtClean="0">
                <a:solidFill>
                  <a:schemeClr val="bg1"/>
                </a:solidFill>
              </a:rPr>
              <a:t>E-mail </a:t>
            </a:r>
            <a:r>
              <a:rPr lang="en-GB" sz="2800" dirty="0">
                <a:solidFill>
                  <a:schemeClr val="bg1"/>
                </a:solidFill>
              </a:rPr>
              <a:t>Valina at:</a:t>
            </a:r>
          </a:p>
          <a:p>
            <a:r>
              <a:rPr lang="en-GB" sz="2800" dirty="0">
                <a:solidFill>
                  <a:schemeClr val="bg1"/>
                </a:solidFill>
              </a:rPr>
              <a:t>heritage.education@essex.gov.uk</a:t>
            </a:r>
          </a:p>
        </p:txBody>
      </p:sp>
    </p:spTree>
    <p:extLst>
      <p:ext uri="{BB962C8B-B14F-4D97-AF65-F5344CB8AC3E}">
        <p14:creationId xmlns:p14="http://schemas.microsoft.com/office/powerpoint/2010/main" val="396193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eaxero/GenImage.aspx?ID=875844"/>
          <p:cNvPicPr>
            <a:picLocks noChangeAspect="1" noChangeArrowheads="1"/>
          </p:cNvPicPr>
          <p:nvPr/>
        </p:nvPicPr>
        <p:blipFill rotWithShape="1">
          <a:blip r:embed="rId3">
            <a:extLst>
              <a:ext uri="{28A0092B-C50C-407E-A947-70E740481C1C}">
                <a14:useLocalDpi xmlns:a14="http://schemas.microsoft.com/office/drawing/2010/main" val="0"/>
              </a:ext>
            </a:extLst>
          </a:blip>
          <a:srcRect t="752" b="1592"/>
          <a:stretch/>
        </p:blipFill>
        <p:spPr bwMode="auto">
          <a:xfrm>
            <a:off x="-5358" y="-8765"/>
            <a:ext cx="91493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1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sfs50\EUCHomedirs\valina.bowman-burns\Desktop\ford end\IMG_2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6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http://seaxero/GenImage.aspx?ID=8758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2" b="1592"/>
          <a:stretch/>
        </p:blipFill>
        <p:spPr bwMode="auto">
          <a:xfrm>
            <a:off x="204292" y="1691498"/>
            <a:ext cx="4009971" cy="30057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sfs50\EUCHomedirs\valina.bowman-burns\Desktop\ford end\IMG_2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205" y="1648596"/>
            <a:ext cx="4605485" cy="307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2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axero/GenImage.aspx?ID=8758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5" y="188640"/>
            <a:ext cx="9129109"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esfs50\EUCHomedirs\valina.bowman-burns\Desktop\ford end\IMG_2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eaxero/GenImage.aspx?ID=8758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5" y="1750182"/>
            <a:ext cx="478765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sfs50\EUCHomedirs\valina.bowman-burns\Desktop\ford end\IMG_27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32"/>
          <a:stretch/>
        </p:blipFill>
        <p:spPr bwMode="auto">
          <a:xfrm>
            <a:off x="4972050" y="1724980"/>
            <a:ext cx="4200500" cy="340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1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axero/GenImage.aspx?ID=875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4" y="0"/>
            <a:ext cx="90116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6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hesfs50\EUCHomedirs\valina.bowman-burns\Desktop\ford end\IMG_26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1871</TotalTime>
  <Words>351</Words>
  <Application>Microsoft Office PowerPoint</Application>
  <PresentationFormat>On-screen Show (4:3)</PresentationFormat>
  <Paragraphs>41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Doll Makers and Doll Breakers</dc:title>
  <dc:creator>Essex County Council</dc:creator>
  <cp:lastModifiedBy>valina.bowman-burns</cp:lastModifiedBy>
  <cp:revision>97</cp:revision>
  <dcterms:created xsi:type="dcterms:W3CDTF">2009-04-16T13:20:56Z</dcterms:created>
  <dcterms:modified xsi:type="dcterms:W3CDTF">2017-07-17T11:03:27Z</dcterms:modified>
</cp:coreProperties>
</file>