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25"/>
  </p:notesMasterIdLst>
  <p:sldIdLst>
    <p:sldId id="387" r:id="rId2"/>
    <p:sldId id="388" r:id="rId3"/>
    <p:sldId id="389" r:id="rId4"/>
    <p:sldId id="390" r:id="rId5"/>
    <p:sldId id="391" r:id="rId6"/>
    <p:sldId id="399" r:id="rId7"/>
    <p:sldId id="392" r:id="rId8"/>
    <p:sldId id="393" r:id="rId9"/>
    <p:sldId id="400" r:id="rId10"/>
    <p:sldId id="395" r:id="rId11"/>
    <p:sldId id="396" r:id="rId12"/>
    <p:sldId id="397" r:id="rId13"/>
    <p:sldId id="401" r:id="rId14"/>
    <p:sldId id="398" r:id="rId15"/>
    <p:sldId id="403" r:id="rId16"/>
    <p:sldId id="404" r:id="rId17"/>
    <p:sldId id="408" r:id="rId18"/>
    <p:sldId id="409" r:id="rId19"/>
    <p:sldId id="402" r:id="rId20"/>
    <p:sldId id="410" r:id="rId21"/>
    <p:sldId id="405" r:id="rId22"/>
    <p:sldId id="406" r:id="rId23"/>
    <p:sldId id="411" r:id="rId24"/>
  </p:sldIdLst>
  <p:sldSz cx="9144000" cy="6858000" type="screen4x3"/>
  <p:notesSz cx="6858000" cy="9144000"/>
  <p:defaultTextStyle>
    <a:defPPr>
      <a:defRPr lang="en-GB"/>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31"/>
    <a:srgbClr val="192A66"/>
    <a:srgbClr val="0033A0"/>
    <a:srgbClr val="7A9A01"/>
    <a:srgbClr val="CC6600"/>
    <a:srgbClr val="CC9900"/>
    <a:srgbClr val="9966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81883" autoAdjust="0"/>
  </p:normalViewPr>
  <p:slideViewPr>
    <p:cSldViewPr>
      <p:cViewPr>
        <p:scale>
          <a:sx n="60" d="100"/>
          <a:sy n="60" d="100"/>
        </p:scale>
        <p:origin x="-1440"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pPr>
              <a:defRPr/>
            </a:pPr>
            <a:endParaRPr lang="en-GB" altLang="en-US"/>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a:defRPr/>
            </a:pPr>
            <a:endParaRPr lang="en-GB" alt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vl1pPr>
          </a:lstStyle>
          <a:p>
            <a:pPr>
              <a:defRPr/>
            </a:pPr>
            <a:endParaRPr lang="en-GB" alt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lvl1pPr>
          </a:lstStyle>
          <a:p>
            <a:pPr>
              <a:defRPr/>
            </a:pPr>
            <a:fld id="{10BD8F7E-3E26-44D4-81AE-AE36C30C0970}" type="slidenum">
              <a:rPr lang="en-GB" altLang="en-US"/>
              <a:pPr>
                <a:defRPr/>
              </a:pPr>
              <a:t>‹#›</a:t>
            </a:fld>
            <a:endParaRPr lang="en-GB" altLang="en-US"/>
          </a:p>
        </p:txBody>
      </p:sp>
    </p:spTree>
    <p:extLst>
      <p:ext uri="{BB962C8B-B14F-4D97-AF65-F5344CB8AC3E}">
        <p14:creationId xmlns:p14="http://schemas.microsoft.com/office/powerpoint/2010/main" val="2315030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the notes section</a:t>
            </a:r>
            <a:r>
              <a:rPr lang="en-GB" baseline="0" dirty="0" smtClean="0"/>
              <a:t> for additional information and lesson ideas.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smtClean="0">
                <a:solidFill>
                  <a:schemeClr val="tx1"/>
                </a:solidFill>
                <a:effectLst/>
                <a:latin typeface="Arial" charset="0"/>
                <a:ea typeface="+mn-ea"/>
                <a:cs typeface="+mn-cs"/>
              </a:rPr>
              <a:t>A </a:t>
            </a:r>
            <a:r>
              <a:rPr lang="en-GB" sz="1200" kern="1200" dirty="0" smtClean="0">
                <a:solidFill>
                  <a:schemeClr val="tx1"/>
                </a:solidFill>
                <a:effectLst/>
                <a:latin typeface="Arial" charset="0"/>
                <a:ea typeface="+mn-ea"/>
                <a:cs typeface="+mn-cs"/>
              </a:rPr>
              <a:t>school log book is like a journal, usually kept by the Head Teacher, which includes daily life at the school. This one was started in 1894 when the school opened.</a:t>
            </a:r>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a:t>
            </a:fld>
            <a:endParaRPr lang="en-GB" altLang="en-US"/>
          </a:p>
        </p:txBody>
      </p:sp>
    </p:spTree>
    <p:extLst>
      <p:ext uri="{BB962C8B-B14F-4D97-AF65-F5344CB8AC3E}">
        <p14:creationId xmlns:p14="http://schemas.microsoft.com/office/powerpoint/2010/main" val="346461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Head teacher thinks that disciplin</a:t>
            </a:r>
            <a:r>
              <a:rPr lang="en-GB" baseline="0" dirty="0" smtClean="0"/>
              <a:t>e is good, but would like it if the children were more intelligent. Many cannot read or write.</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10</a:t>
            </a:fld>
            <a:endParaRPr lang="en-GB" altLang="en-US"/>
          </a:p>
        </p:txBody>
      </p:sp>
    </p:spTree>
    <p:extLst>
      <p:ext uri="{BB962C8B-B14F-4D97-AF65-F5344CB8AC3E}">
        <p14:creationId xmlns:p14="http://schemas.microsoft.com/office/powerpoint/2010/main" val="323351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worried about low attendance due to serious illnesses</a:t>
            </a:r>
            <a:r>
              <a:rPr lang="en-GB" baseline="0" dirty="0" smtClean="0"/>
              <a:t> like measles and whooping cough. School was free, but many of these children could not afford to go to the doctor or afford medicine.</a:t>
            </a:r>
          </a:p>
          <a:p>
            <a:endParaRPr lang="en-GB" baseline="0" dirty="0" smtClean="0"/>
          </a:p>
          <a:p>
            <a:r>
              <a:rPr lang="en-GB" baseline="0" dirty="0" smtClean="0"/>
              <a:t>Notice the number of children in the school has increased from 181 when it first opened to over 400 nearly a year later.</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11</a:t>
            </a:fld>
            <a:endParaRPr lang="en-GB" altLang="en-US"/>
          </a:p>
        </p:txBody>
      </p:sp>
    </p:spTree>
    <p:extLst>
      <p:ext uri="{BB962C8B-B14F-4D97-AF65-F5344CB8AC3E}">
        <p14:creationId xmlns:p14="http://schemas.microsoft.com/office/powerpoint/2010/main" val="51431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doesn’t want the children to miss school and go to the circus.</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12</a:t>
            </a:fld>
            <a:endParaRPr lang="en-GB" altLang="en-US"/>
          </a:p>
        </p:txBody>
      </p:sp>
    </p:spTree>
    <p:extLst>
      <p:ext uri="{BB962C8B-B14F-4D97-AF65-F5344CB8AC3E}">
        <p14:creationId xmlns:p14="http://schemas.microsoft.com/office/powerpoint/2010/main" val="235604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Poor</a:t>
            </a:r>
            <a:r>
              <a:rPr lang="en-GB" baseline="0" dirty="0" smtClean="0"/>
              <a:t> people who were unable to find jobs might find themselves homeless or unable to buy food to eat. If they had no other choice they would have to go to the workhouse. This offered food and shelter, but also meant families were split up and had to do difficult or pointless work activities. </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13</a:t>
            </a:fld>
            <a:endParaRPr lang="en-GB" altLang="en-US"/>
          </a:p>
        </p:txBody>
      </p:sp>
    </p:spTree>
    <p:extLst>
      <p:ext uri="{BB962C8B-B14F-4D97-AF65-F5344CB8AC3E}">
        <p14:creationId xmlns:p14="http://schemas.microsoft.com/office/powerpoint/2010/main" val="38832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Work house children were supposed to go to school. There was a work house only 10 minutes walk from North School.</a:t>
            </a:r>
          </a:p>
          <a:p>
            <a:r>
              <a:rPr lang="en-GB" baseline="0" dirty="0" smtClean="0"/>
              <a:t>November: How many children does the Head Teacher agree to take?</a:t>
            </a:r>
          </a:p>
          <a:p>
            <a:r>
              <a:rPr lang="en-GB" baseline="0" dirty="0" smtClean="0"/>
              <a:t>He waits for them to turn up.</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14</a:t>
            </a:fld>
            <a:endParaRPr lang="en-GB" altLang="en-US"/>
          </a:p>
        </p:txBody>
      </p:sp>
    </p:spTree>
    <p:extLst>
      <p:ext uri="{BB962C8B-B14F-4D97-AF65-F5344CB8AC3E}">
        <p14:creationId xmlns:p14="http://schemas.microsoft.com/office/powerpoint/2010/main" val="4094891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December: </a:t>
            </a:r>
            <a:r>
              <a:rPr lang="en-GB" baseline="0" dirty="0" smtClean="0"/>
              <a:t>nearly a month later.</a:t>
            </a:r>
          </a:p>
          <a:p>
            <a:r>
              <a:rPr lang="en-GB" baseline="0" dirty="0" smtClean="0"/>
              <a:t>Have the work house children been allowed to go to school? </a:t>
            </a:r>
            <a:r>
              <a:rPr lang="en-GB" i="1" baseline="0" dirty="0" smtClean="0"/>
              <a:t>No</a:t>
            </a:r>
            <a:endParaRPr lang="en-GB" baseline="0" dirty="0" smtClean="0"/>
          </a:p>
          <a:p>
            <a:r>
              <a:rPr lang="en-GB" baseline="0" dirty="0" smtClean="0"/>
              <a:t>Why not? </a:t>
            </a:r>
            <a:r>
              <a:rPr lang="en-GB" i="1" baseline="0" dirty="0" smtClean="0"/>
              <a:t>Supposedly many are ill and all are being kept in (home for them is the workhouse)</a:t>
            </a:r>
            <a:endParaRPr lang="en-GB" baseline="0" dirty="0" smtClean="0"/>
          </a:p>
          <a:p>
            <a:r>
              <a:rPr lang="en-GB" baseline="0" dirty="0" smtClean="0"/>
              <a:t>The head teacher doesn’t believe that they are all ill and asks that some be allowed out.</a:t>
            </a:r>
          </a:p>
          <a:p>
            <a:r>
              <a:rPr lang="en-GB" baseline="0" dirty="0" smtClean="0"/>
              <a:t>What could be happening?</a:t>
            </a:r>
          </a:p>
          <a:p>
            <a:pPr marL="171450" indent="-171450">
              <a:buFont typeface="Arial" panose="020B0604020202020204" pitchFamily="34" charset="0"/>
              <a:buChar char="•"/>
            </a:pPr>
            <a:r>
              <a:rPr lang="en-GB" i="1" baseline="0" dirty="0" smtClean="0"/>
              <a:t>They could really be ill</a:t>
            </a:r>
          </a:p>
          <a:p>
            <a:pPr marL="171450" indent="-171450">
              <a:buFont typeface="Arial" panose="020B0604020202020204" pitchFamily="34" charset="0"/>
              <a:buChar char="•"/>
            </a:pPr>
            <a:r>
              <a:rPr lang="en-GB" i="1" baseline="0" dirty="0" smtClean="0"/>
              <a:t>The master is afraid that they will run away if he lets them out</a:t>
            </a:r>
          </a:p>
          <a:p>
            <a:pPr marL="171450" indent="-171450">
              <a:buFont typeface="Arial" panose="020B0604020202020204" pitchFamily="34" charset="0"/>
              <a:buChar char="•"/>
            </a:pPr>
            <a:r>
              <a:rPr lang="en-GB" i="1" baseline="0" dirty="0" smtClean="0"/>
              <a:t>The master earns money from work the children do. He wants them to do work and not go to school.</a:t>
            </a:r>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15</a:t>
            </a:fld>
            <a:endParaRPr lang="en-GB" altLang="en-US"/>
          </a:p>
        </p:txBody>
      </p:sp>
    </p:spTree>
    <p:extLst>
      <p:ext uri="{BB962C8B-B14F-4D97-AF65-F5344CB8AC3E}">
        <p14:creationId xmlns:p14="http://schemas.microsoft.com/office/powerpoint/2010/main" val="312998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January</a:t>
            </a:r>
            <a:r>
              <a:rPr lang="en-GB" baseline="0" dirty="0" smtClean="0"/>
              <a:t> 1895. Still no work house children (all of them have been stopped attending school now)</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16</a:t>
            </a:fld>
            <a:endParaRPr lang="en-GB" altLang="en-US"/>
          </a:p>
        </p:txBody>
      </p:sp>
    </p:spTree>
    <p:extLst>
      <p:ext uri="{BB962C8B-B14F-4D97-AF65-F5344CB8AC3E}">
        <p14:creationId xmlns:p14="http://schemas.microsoft.com/office/powerpoint/2010/main" val="3726623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February:</a:t>
            </a:r>
            <a:r>
              <a:rPr lang="en-GB" baseline="0" dirty="0" smtClean="0"/>
              <a:t> Boys from the workhouse are FINALLY allowed to go to school.</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17</a:t>
            </a:fld>
            <a:endParaRPr lang="en-GB" altLang="en-US"/>
          </a:p>
        </p:txBody>
      </p:sp>
    </p:spTree>
    <p:extLst>
      <p:ext uri="{BB962C8B-B14F-4D97-AF65-F5344CB8AC3E}">
        <p14:creationId xmlns:p14="http://schemas.microsoft.com/office/powerpoint/2010/main" val="2944552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March:</a:t>
            </a:r>
            <a:r>
              <a:rPr lang="en-GB" baseline="0" dirty="0" smtClean="0"/>
              <a:t> Girls from the work house are allowed to go to school. </a:t>
            </a:r>
          </a:p>
          <a:p>
            <a:endParaRPr lang="en-GB" baseline="0" dirty="0" smtClean="0"/>
          </a:p>
          <a:p>
            <a:r>
              <a:rPr lang="en-GB" baseline="0" dirty="0" smtClean="0"/>
              <a:t>Do you think the children know how to read and write?</a:t>
            </a:r>
          </a:p>
          <a:p>
            <a:r>
              <a:rPr lang="en-GB" baseline="0" dirty="0" smtClean="0"/>
              <a:t>Will they be able to learn if they keep missing school?</a:t>
            </a:r>
          </a:p>
          <a:p>
            <a:r>
              <a:rPr lang="en-GB" baseline="0" dirty="0" smtClean="0"/>
              <a:t>What will happen when they try and get a job?</a:t>
            </a:r>
          </a:p>
          <a:p>
            <a:r>
              <a:rPr lang="en-GB" baseline="0" dirty="0" smtClean="0"/>
              <a:t>Is this fair?</a:t>
            </a:r>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18</a:t>
            </a:fld>
            <a:endParaRPr lang="en-GB" altLang="en-US"/>
          </a:p>
        </p:txBody>
      </p:sp>
    </p:spTree>
    <p:extLst>
      <p:ext uri="{BB962C8B-B14F-4D97-AF65-F5344CB8AC3E}">
        <p14:creationId xmlns:p14="http://schemas.microsoft.com/office/powerpoint/2010/main" val="1321199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was life like for the teachers? Was it the same for men and women?</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19</a:t>
            </a:fld>
            <a:endParaRPr lang="en-GB" altLang="en-US"/>
          </a:p>
        </p:txBody>
      </p:sp>
    </p:spTree>
    <p:extLst>
      <p:ext uri="{BB962C8B-B14F-4D97-AF65-F5344CB8AC3E}">
        <p14:creationId xmlns:p14="http://schemas.microsoft.com/office/powerpoint/2010/main" val="382688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in this book? Is it old or new? Do you notice the lock? What do the words on the spine say?</a:t>
            </a:r>
          </a:p>
          <a:p>
            <a:endParaRPr lang="en-GB" dirty="0" smtClean="0"/>
          </a:p>
          <a:p>
            <a:r>
              <a:rPr lang="en-GB" dirty="0" smtClean="0"/>
              <a:t>Essex Archives Online.</a:t>
            </a:r>
            <a:r>
              <a:rPr lang="en-GB" baseline="0" dirty="0" smtClean="0"/>
              <a:t> Catalogue reference: E/ML 86/1</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a:t>
            </a:fld>
            <a:endParaRPr lang="en-GB" altLang="en-US"/>
          </a:p>
        </p:txBody>
      </p:sp>
    </p:spTree>
    <p:extLst>
      <p:ext uri="{BB962C8B-B14F-4D97-AF65-F5344CB8AC3E}">
        <p14:creationId xmlns:p14="http://schemas.microsoft.com/office/powerpoint/2010/main" val="108114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Victorians had some strange ideas about what women could and could not do. Miss Crump needs to be more lady-like and is asked to speak softly and gently to them.</a:t>
            </a:r>
          </a:p>
          <a:p>
            <a:r>
              <a:rPr lang="en-GB" baseline="0" dirty="0" smtClean="0"/>
              <a:t>They sound like a lively class. What do you think happened next?</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20</a:t>
            </a:fld>
            <a:endParaRPr lang="en-GB" altLang="en-US"/>
          </a:p>
        </p:txBody>
      </p:sp>
    </p:spTree>
    <p:extLst>
      <p:ext uri="{BB962C8B-B14F-4D97-AF65-F5344CB8AC3E}">
        <p14:creationId xmlns:p14="http://schemas.microsoft.com/office/powerpoint/2010/main" val="3969152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sounds like</a:t>
            </a:r>
            <a:r>
              <a:rPr lang="en-GB" baseline="0" dirty="0" smtClean="0"/>
              <a:t> ‘speaking more softly and gently’ didn’t work.</a:t>
            </a:r>
          </a:p>
          <a:p>
            <a:r>
              <a:rPr lang="en-GB" baseline="0" dirty="0" smtClean="0"/>
              <a:t>Miss Crump is replaced by Mr. Cox, a ‘strong male teacher’.</a:t>
            </a:r>
          </a:p>
          <a:p>
            <a:r>
              <a:rPr lang="en-GB" baseline="0" dirty="0" smtClean="0"/>
              <a:t>What do you think happened next?</a:t>
            </a:r>
          </a:p>
          <a:p>
            <a:r>
              <a:rPr lang="en-GB" sz="1200" i="1" kern="1200" dirty="0" smtClean="0">
                <a:solidFill>
                  <a:schemeClr val="tx1"/>
                </a:solidFill>
                <a:effectLst/>
                <a:latin typeface="Arial" charset="0"/>
                <a:ea typeface="+mn-ea"/>
                <a:cs typeface="+mn-cs"/>
              </a:rPr>
              <a:t>Female teachers would be paid less than men for the same work. Mr. Cox was not a better teacher and experienced the same issues as Miss Crump.  Later it was decided it was too much for Mr. Cox and the class was divided into two smaller classes. Miss Crump took half the class back. A few months later she left to work in a different school.</a:t>
            </a:r>
          </a:p>
          <a:p>
            <a:endParaRPr lang="en-GB" i="1"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21</a:t>
            </a:fld>
            <a:endParaRPr lang="en-GB" altLang="en-US"/>
          </a:p>
        </p:txBody>
      </p:sp>
    </p:spTree>
    <p:extLst>
      <p:ext uri="{BB962C8B-B14F-4D97-AF65-F5344CB8AC3E}">
        <p14:creationId xmlns:p14="http://schemas.microsoft.com/office/powerpoint/2010/main" val="404402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John Harper the Head</a:t>
            </a:r>
            <a:r>
              <a:rPr lang="en-GB" baseline="0" dirty="0" smtClean="0"/>
              <a:t> Teacher did notice how hard every teacher worked!</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22</a:t>
            </a:fld>
            <a:endParaRPr lang="en-GB" altLang="en-US"/>
          </a:p>
        </p:txBody>
      </p:sp>
    </p:spTree>
    <p:extLst>
      <p:ext uri="{BB962C8B-B14F-4D97-AF65-F5344CB8AC3E}">
        <p14:creationId xmlns:p14="http://schemas.microsoft.com/office/powerpoint/2010/main" val="2365030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Was this useful to you?</a:t>
            </a:r>
          </a:p>
          <a:p>
            <a:r>
              <a:rPr lang="en-GB" sz="1200" dirty="0" smtClean="0">
                <a:solidFill>
                  <a:schemeClr val="bg1"/>
                </a:solidFill>
              </a:rPr>
              <a:t>Help us shape our content and share good ideas for other teachers.</a:t>
            </a:r>
          </a:p>
          <a:p>
            <a:r>
              <a:rPr lang="en-GB" dirty="0" smtClean="0"/>
              <a:t>E-mail Valina at:</a:t>
            </a:r>
          </a:p>
          <a:p>
            <a:r>
              <a:rPr lang="en-GB" dirty="0" smtClean="0"/>
              <a:t>heritage.education@essex.gov.uk</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23</a:t>
            </a:fld>
            <a:endParaRPr lang="en-GB" altLang="en-US"/>
          </a:p>
        </p:txBody>
      </p:sp>
    </p:spTree>
    <p:extLst>
      <p:ext uri="{BB962C8B-B14F-4D97-AF65-F5344CB8AC3E}">
        <p14:creationId xmlns:p14="http://schemas.microsoft.com/office/powerpoint/2010/main" val="346461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book open. Now what clues do we have?</a:t>
            </a:r>
          </a:p>
          <a:p>
            <a:r>
              <a:rPr lang="en-GB" dirty="0" smtClean="0"/>
              <a:t>We can see dates.</a:t>
            </a:r>
            <a:r>
              <a:rPr lang="en-GB" baseline="0" dirty="0" smtClean="0"/>
              <a:t> It is from 1894 – it is Victorian.</a:t>
            </a:r>
          </a:p>
          <a:p>
            <a:r>
              <a:rPr lang="en-GB" baseline="0" dirty="0" smtClean="0"/>
              <a:t>Says ‘school’ at the top.</a:t>
            </a:r>
          </a:p>
          <a:p>
            <a:r>
              <a:rPr lang="en-GB" baseline="0" dirty="0" smtClean="0"/>
              <a:t>It’s hand written – does it look like writing by a child or adult? (Explore this more on slide 5).</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3</a:t>
            </a:fld>
            <a:endParaRPr lang="en-GB" altLang="en-US"/>
          </a:p>
        </p:txBody>
      </p:sp>
    </p:spTree>
    <p:extLst>
      <p:ext uri="{BB962C8B-B14F-4D97-AF65-F5344CB8AC3E}">
        <p14:creationId xmlns:p14="http://schemas.microsoft.com/office/powerpoint/2010/main" val="279347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closely</a:t>
            </a:r>
            <a:r>
              <a:rPr lang="en-GB" baseline="0" dirty="0" smtClean="0"/>
              <a:t> at the front page. This log book is for North St (Street) School.</a:t>
            </a:r>
          </a:p>
          <a:p>
            <a:r>
              <a:rPr lang="en-GB" baseline="0" dirty="0" smtClean="0"/>
              <a:t>When was it opened? November 12</a:t>
            </a:r>
            <a:r>
              <a:rPr lang="en-GB" baseline="30000" dirty="0" smtClean="0"/>
              <a:t>th</a:t>
            </a:r>
            <a:r>
              <a:rPr lang="en-GB" baseline="0" dirty="0" smtClean="0"/>
              <a:t> 1894.</a:t>
            </a:r>
          </a:p>
          <a:p>
            <a:r>
              <a:rPr lang="en-GB" baseline="0" dirty="0" smtClean="0"/>
              <a:t>What does ‘Mixed Department’ mean? Boys and Girls can go.</a:t>
            </a:r>
          </a:p>
          <a:p>
            <a:r>
              <a:rPr lang="en-GB" baseline="0" dirty="0" smtClean="0"/>
              <a:t>How many children came? 181 children.</a:t>
            </a:r>
          </a:p>
          <a:p>
            <a:r>
              <a:rPr lang="en-GB" baseline="0" dirty="0" smtClean="0"/>
              <a:t>How many children go to your school today? More or less?</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4</a:t>
            </a:fld>
            <a:endParaRPr lang="en-GB" altLang="en-US"/>
          </a:p>
        </p:txBody>
      </p:sp>
    </p:spTree>
    <p:extLst>
      <p:ext uri="{BB962C8B-B14F-4D97-AF65-F5344CB8AC3E}">
        <p14:creationId xmlns:p14="http://schemas.microsoft.com/office/powerpoint/2010/main" val="213989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signature</a:t>
            </a:r>
            <a:r>
              <a:rPr lang="en-GB" baseline="0" dirty="0" smtClean="0"/>
              <a:t> reads: J. Harper.</a:t>
            </a:r>
          </a:p>
          <a:p>
            <a:endParaRPr lang="en-GB" baseline="0" dirty="0" smtClean="0"/>
          </a:p>
          <a:p>
            <a:r>
              <a:rPr lang="en-GB" dirty="0" smtClean="0"/>
              <a:t>Who could he be? Adult? Child? Teacher?</a:t>
            </a:r>
            <a:r>
              <a:rPr lang="en-GB" baseline="0" dirty="0" smtClean="0"/>
              <a:t> Head teacher?</a:t>
            </a:r>
          </a:p>
          <a:p>
            <a:r>
              <a:rPr lang="en-GB" baseline="0" dirty="0" smtClean="0"/>
              <a:t>John Harper was the first Head Teacher at North School. What do you think he was like? Strict? Frightening? Did he use the cane?</a:t>
            </a:r>
          </a:p>
          <a:p>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5</a:t>
            </a:fld>
            <a:endParaRPr lang="en-GB" altLang="en-US"/>
          </a:p>
        </p:txBody>
      </p:sp>
    </p:spTree>
    <p:extLst>
      <p:ext uri="{BB962C8B-B14F-4D97-AF65-F5344CB8AC3E}">
        <p14:creationId xmlns:p14="http://schemas.microsoft.com/office/powerpoint/2010/main" val="12737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What was discipline like?</a:t>
            </a:r>
            <a:endParaRPr lang="en-GB"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6</a:t>
            </a:fld>
            <a:endParaRPr lang="en-GB" altLang="en-US"/>
          </a:p>
        </p:txBody>
      </p:sp>
    </p:spTree>
    <p:extLst>
      <p:ext uri="{BB962C8B-B14F-4D97-AF65-F5344CB8AC3E}">
        <p14:creationId xmlns:p14="http://schemas.microsoft.com/office/powerpoint/2010/main" val="169648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Four</a:t>
            </a:r>
            <a:r>
              <a:rPr lang="en-GB" baseline="0" dirty="0" smtClean="0"/>
              <a:t> days after the school has opened it says:</a:t>
            </a:r>
          </a:p>
          <a:p>
            <a:r>
              <a:rPr lang="en-GB" baseline="0" dirty="0" smtClean="0"/>
              <a:t>“No difficulty has occurred as to discipline, and no case of corporal punishment has been found necessary”</a:t>
            </a:r>
          </a:p>
          <a:p>
            <a:r>
              <a:rPr lang="en-GB" baseline="0" dirty="0" smtClean="0"/>
              <a:t>Did you expect this?</a:t>
            </a: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7</a:t>
            </a:fld>
            <a:endParaRPr lang="en-GB" altLang="en-US"/>
          </a:p>
        </p:txBody>
      </p:sp>
    </p:spTree>
    <p:extLst>
      <p:ext uri="{BB962C8B-B14F-4D97-AF65-F5344CB8AC3E}">
        <p14:creationId xmlns:p14="http://schemas.microsoft.com/office/powerpoint/2010/main" val="261099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11</a:t>
            </a:r>
            <a:r>
              <a:rPr lang="en-GB" baseline="30000" dirty="0" smtClean="0"/>
              <a:t>th</a:t>
            </a:r>
            <a:r>
              <a:rPr lang="en-GB" dirty="0" smtClean="0"/>
              <a:t> December a boy from the first class was caned. Why?</a:t>
            </a:r>
            <a:endParaRPr lang="en-GB" dirty="0"/>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8</a:t>
            </a:fld>
            <a:endParaRPr lang="en-GB" altLang="en-US"/>
          </a:p>
        </p:txBody>
      </p:sp>
    </p:spTree>
    <p:extLst>
      <p:ext uri="{BB962C8B-B14F-4D97-AF65-F5344CB8AC3E}">
        <p14:creationId xmlns:p14="http://schemas.microsoft.com/office/powerpoint/2010/main" val="112408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What did the teacher think about the children?</a:t>
            </a:r>
            <a:endParaRPr lang="en-GB"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10BD8F7E-3E26-44D4-81AE-AE36C30C0970}" type="slidenum">
              <a:rPr lang="en-GB" altLang="en-US" smtClean="0"/>
              <a:pPr>
                <a:defRPr/>
              </a:pPr>
              <a:t>9</a:t>
            </a:fld>
            <a:endParaRPr lang="en-GB" altLang="en-US"/>
          </a:p>
        </p:txBody>
      </p:sp>
    </p:spTree>
    <p:extLst>
      <p:ext uri="{BB962C8B-B14F-4D97-AF65-F5344CB8AC3E}">
        <p14:creationId xmlns:p14="http://schemas.microsoft.com/office/powerpoint/2010/main" val="414664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5500BEEE-E7BC-4C2A-8635-AA10B942AF89}" type="datetime1">
              <a:rPr lang="en-US" altLang="en-US" smtClean="0"/>
              <a:t>8/8/2018</a:t>
            </a:fld>
            <a:endParaRPr lang="en-GB" altLang="en-US"/>
          </a:p>
        </p:txBody>
      </p:sp>
      <p:sp>
        <p:nvSpPr>
          <p:cNvPr id="5" name="Footer Placeholder 4"/>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12"/>
          </p:nvPr>
        </p:nvSpPr>
        <p:spPr/>
        <p:txBody>
          <a:bodyPr/>
          <a:lstStyle/>
          <a:p>
            <a:pPr>
              <a:defRPr/>
            </a:pPr>
            <a:fld id="{0E26D810-1410-4EC9-AC97-93FD98099563}" type="slidenum">
              <a:rPr lang="en-GB" altLang="en-US" smtClean="0"/>
              <a:pPr>
                <a:defRPr/>
              </a:pPr>
              <a:t>‹#›</a:t>
            </a:fld>
            <a:endParaRPr lang="en-GB" altLang="en-US"/>
          </a:p>
        </p:txBody>
      </p:sp>
    </p:spTree>
    <p:extLst>
      <p:ext uri="{BB962C8B-B14F-4D97-AF65-F5344CB8AC3E}">
        <p14:creationId xmlns:p14="http://schemas.microsoft.com/office/powerpoint/2010/main" val="374102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01A8A10B-2178-4EE0-8B41-3B1F079C5742}" type="datetime1">
              <a:rPr lang="en-US" altLang="en-US" smtClean="0"/>
              <a:t>8/8/2018</a:t>
            </a:fld>
            <a:endParaRPr lang="en-GB" altLang="en-US"/>
          </a:p>
        </p:txBody>
      </p:sp>
      <p:sp>
        <p:nvSpPr>
          <p:cNvPr id="5" name="Footer Placeholder 4"/>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12"/>
          </p:nvPr>
        </p:nvSpPr>
        <p:spPr/>
        <p:txBody>
          <a:bodyPr/>
          <a:lstStyle/>
          <a:p>
            <a:pPr>
              <a:defRPr/>
            </a:pPr>
            <a:fld id="{42F99585-6D8A-40A5-96BD-F6AAC4BDC25C}" type="slidenum">
              <a:rPr lang="en-GB" altLang="en-US" smtClean="0"/>
              <a:pPr>
                <a:defRPr/>
              </a:pPr>
              <a:t>‹#›</a:t>
            </a:fld>
            <a:endParaRPr lang="en-GB" altLang="en-US"/>
          </a:p>
        </p:txBody>
      </p:sp>
    </p:spTree>
    <p:extLst>
      <p:ext uri="{BB962C8B-B14F-4D97-AF65-F5344CB8AC3E}">
        <p14:creationId xmlns:p14="http://schemas.microsoft.com/office/powerpoint/2010/main" val="223533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50EEDA09-34F7-42C2-ABF9-7557FC761D39}" type="datetime1">
              <a:rPr lang="en-US" altLang="en-US" smtClean="0"/>
              <a:t>8/8/2018</a:t>
            </a:fld>
            <a:endParaRPr lang="en-GB" altLang="en-US"/>
          </a:p>
        </p:txBody>
      </p:sp>
      <p:sp>
        <p:nvSpPr>
          <p:cNvPr id="5" name="Footer Placeholder 4"/>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12"/>
          </p:nvPr>
        </p:nvSpPr>
        <p:spPr/>
        <p:txBody>
          <a:bodyPr/>
          <a:lstStyle/>
          <a:p>
            <a:pPr>
              <a:defRPr/>
            </a:pPr>
            <a:fld id="{87B00E96-96B1-4DF7-BC95-70E2C86A745D}" type="slidenum">
              <a:rPr lang="en-GB" altLang="en-US" smtClean="0"/>
              <a:pPr>
                <a:defRPr/>
              </a:pPr>
              <a:t>‹#›</a:t>
            </a:fld>
            <a:endParaRPr lang="en-GB" altLang="en-US"/>
          </a:p>
        </p:txBody>
      </p:sp>
    </p:spTree>
    <p:extLst>
      <p:ext uri="{BB962C8B-B14F-4D97-AF65-F5344CB8AC3E}">
        <p14:creationId xmlns:p14="http://schemas.microsoft.com/office/powerpoint/2010/main" val="306659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AED73B58-B4D6-42C0-A034-09CB235F8C59}" type="datetime1">
              <a:rPr lang="en-US" altLang="en-US" smtClean="0"/>
              <a:t>8/8/2018</a:t>
            </a:fld>
            <a:endParaRPr lang="en-GB" altLang="en-US"/>
          </a:p>
        </p:txBody>
      </p:sp>
      <p:sp>
        <p:nvSpPr>
          <p:cNvPr id="5" name="Footer Placeholder 4"/>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12"/>
          </p:nvPr>
        </p:nvSpPr>
        <p:spPr/>
        <p:txBody>
          <a:bodyPr/>
          <a:lstStyle/>
          <a:p>
            <a:pPr>
              <a:defRPr/>
            </a:pPr>
            <a:fld id="{B5BCD0E2-9949-4740-9EE5-C1DCFA67D304}" type="slidenum">
              <a:rPr lang="en-GB" altLang="en-US" smtClean="0"/>
              <a:pPr>
                <a:defRPr/>
              </a:pPr>
              <a:t>‹#›</a:t>
            </a:fld>
            <a:endParaRPr lang="en-GB" altLang="en-US"/>
          </a:p>
        </p:txBody>
      </p:sp>
    </p:spTree>
    <p:extLst>
      <p:ext uri="{BB962C8B-B14F-4D97-AF65-F5344CB8AC3E}">
        <p14:creationId xmlns:p14="http://schemas.microsoft.com/office/powerpoint/2010/main" val="155819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AC1040E-9614-4BA9-B142-E61DB8C5F1EF}" type="datetime1">
              <a:rPr lang="en-US" altLang="en-US" smtClean="0"/>
              <a:t>8/8/2018</a:t>
            </a:fld>
            <a:endParaRPr lang="en-GB" altLang="en-US"/>
          </a:p>
        </p:txBody>
      </p:sp>
      <p:sp>
        <p:nvSpPr>
          <p:cNvPr id="5" name="Footer Placeholder 4"/>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12"/>
          </p:nvPr>
        </p:nvSpPr>
        <p:spPr/>
        <p:txBody>
          <a:bodyPr/>
          <a:lstStyle/>
          <a:p>
            <a:pPr>
              <a:defRPr/>
            </a:pPr>
            <a:fld id="{B3018F30-263E-4671-9A38-5C5A6F4559B7}" type="slidenum">
              <a:rPr lang="en-GB" altLang="en-US" smtClean="0"/>
              <a:pPr>
                <a:defRPr/>
              </a:pPr>
              <a:t>‹#›</a:t>
            </a:fld>
            <a:endParaRPr lang="en-GB" altLang="en-US"/>
          </a:p>
        </p:txBody>
      </p:sp>
    </p:spTree>
    <p:extLst>
      <p:ext uri="{BB962C8B-B14F-4D97-AF65-F5344CB8AC3E}">
        <p14:creationId xmlns:p14="http://schemas.microsoft.com/office/powerpoint/2010/main" val="357223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063498AD-FEE5-40BC-BA95-7CF3415D9F5F}" type="datetime1">
              <a:rPr lang="en-US" altLang="en-US" smtClean="0"/>
              <a:t>8/8/2018</a:t>
            </a:fld>
            <a:endParaRPr lang="en-GB" altLang="en-US"/>
          </a:p>
        </p:txBody>
      </p:sp>
      <p:sp>
        <p:nvSpPr>
          <p:cNvPr id="6" name="Footer Placeholder 5"/>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7" name="Slide Number Placeholder 6"/>
          <p:cNvSpPr>
            <a:spLocks noGrp="1"/>
          </p:cNvSpPr>
          <p:nvPr>
            <p:ph type="sldNum" sz="quarter" idx="12"/>
          </p:nvPr>
        </p:nvSpPr>
        <p:spPr/>
        <p:txBody>
          <a:bodyPr/>
          <a:lstStyle/>
          <a:p>
            <a:pPr>
              <a:defRPr/>
            </a:pPr>
            <a:fld id="{42DC0316-3804-4A7F-A5A2-B218CA184DD8}" type="slidenum">
              <a:rPr lang="en-GB" altLang="en-US" smtClean="0"/>
              <a:pPr>
                <a:defRPr/>
              </a:pPr>
              <a:t>‹#›</a:t>
            </a:fld>
            <a:endParaRPr lang="en-GB" altLang="en-US"/>
          </a:p>
        </p:txBody>
      </p:sp>
    </p:spTree>
    <p:extLst>
      <p:ext uri="{BB962C8B-B14F-4D97-AF65-F5344CB8AC3E}">
        <p14:creationId xmlns:p14="http://schemas.microsoft.com/office/powerpoint/2010/main" val="421666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097D2F43-9B50-4326-989E-815B6A3C57C5}" type="datetime1">
              <a:rPr lang="en-US" altLang="en-US" smtClean="0"/>
              <a:t>8/8/2018</a:t>
            </a:fld>
            <a:endParaRPr lang="en-GB" altLang="en-US"/>
          </a:p>
        </p:txBody>
      </p:sp>
      <p:sp>
        <p:nvSpPr>
          <p:cNvPr id="8" name="Footer Placeholder 7"/>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9" name="Slide Number Placeholder 8"/>
          <p:cNvSpPr>
            <a:spLocks noGrp="1"/>
          </p:cNvSpPr>
          <p:nvPr>
            <p:ph type="sldNum" sz="quarter" idx="12"/>
          </p:nvPr>
        </p:nvSpPr>
        <p:spPr/>
        <p:txBody>
          <a:bodyPr/>
          <a:lstStyle/>
          <a:p>
            <a:pPr>
              <a:defRPr/>
            </a:pPr>
            <a:fld id="{773BF360-D088-4695-A358-6E3893A37A9C}" type="slidenum">
              <a:rPr lang="en-GB" altLang="en-US" smtClean="0"/>
              <a:pPr>
                <a:defRPr/>
              </a:pPr>
              <a:t>‹#›</a:t>
            </a:fld>
            <a:endParaRPr lang="en-GB" altLang="en-US"/>
          </a:p>
        </p:txBody>
      </p:sp>
    </p:spTree>
    <p:extLst>
      <p:ext uri="{BB962C8B-B14F-4D97-AF65-F5344CB8AC3E}">
        <p14:creationId xmlns:p14="http://schemas.microsoft.com/office/powerpoint/2010/main" val="196087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D9DA38C2-B744-455A-B5FF-970D4C1ED0FE}" type="datetime1">
              <a:rPr lang="en-US" altLang="en-US" smtClean="0"/>
              <a:t>8/8/2018</a:t>
            </a:fld>
            <a:endParaRPr lang="en-GB" altLang="en-US"/>
          </a:p>
        </p:txBody>
      </p:sp>
      <p:sp>
        <p:nvSpPr>
          <p:cNvPr id="4" name="Footer Placeholder 3"/>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5" name="Slide Number Placeholder 4"/>
          <p:cNvSpPr>
            <a:spLocks noGrp="1"/>
          </p:cNvSpPr>
          <p:nvPr>
            <p:ph type="sldNum" sz="quarter" idx="12"/>
          </p:nvPr>
        </p:nvSpPr>
        <p:spPr/>
        <p:txBody>
          <a:bodyPr/>
          <a:lstStyle/>
          <a:p>
            <a:pPr>
              <a:defRPr/>
            </a:pPr>
            <a:fld id="{DD8C1ED4-C48B-4016-8EB9-769DC86FCE92}" type="slidenum">
              <a:rPr lang="en-GB" altLang="en-US" smtClean="0"/>
              <a:pPr>
                <a:defRPr/>
              </a:pPr>
              <a:t>‹#›</a:t>
            </a:fld>
            <a:endParaRPr lang="en-GB" altLang="en-US"/>
          </a:p>
        </p:txBody>
      </p:sp>
    </p:spTree>
    <p:extLst>
      <p:ext uri="{BB962C8B-B14F-4D97-AF65-F5344CB8AC3E}">
        <p14:creationId xmlns:p14="http://schemas.microsoft.com/office/powerpoint/2010/main" val="359900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26B16A5-EEAB-4D2A-9A61-6C383F2AADA6}" type="datetime1">
              <a:rPr lang="en-US" altLang="en-US" smtClean="0"/>
              <a:t>8/8/2018</a:t>
            </a:fld>
            <a:endParaRPr lang="en-GB" altLang="en-US"/>
          </a:p>
        </p:txBody>
      </p:sp>
      <p:sp>
        <p:nvSpPr>
          <p:cNvPr id="3" name="Footer Placeholder 2"/>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4" name="Slide Number Placeholder 3"/>
          <p:cNvSpPr>
            <a:spLocks noGrp="1"/>
          </p:cNvSpPr>
          <p:nvPr>
            <p:ph type="sldNum" sz="quarter" idx="12"/>
          </p:nvPr>
        </p:nvSpPr>
        <p:spPr/>
        <p:txBody>
          <a:bodyPr/>
          <a:lstStyle/>
          <a:p>
            <a:pPr>
              <a:defRPr/>
            </a:pPr>
            <a:fld id="{34FE7122-9855-40E8-AADC-A64D169ECF80}" type="slidenum">
              <a:rPr lang="en-GB" altLang="en-US" smtClean="0"/>
              <a:pPr>
                <a:defRPr/>
              </a:pPr>
              <a:t>‹#›</a:t>
            </a:fld>
            <a:endParaRPr lang="en-GB" altLang="en-US"/>
          </a:p>
        </p:txBody>
      </p:sp>
    </p:spTree>
    <p:extLst>
      <p:ext uri="{BB962C8B-B14F-4D97-AF65-F5344CB8AC3E}">
        <p14:creationId xmlns:p14="http://schemas.microsoft.com/office/powerpoint/2010/main" val="195123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AB91E23-7B7D-411B-9ED5-A03A3B9D4EC4}" type="datetime1">
              <a:rPr lang="en-US" altLang="en-US" smtClean="0"/>
              <a:t>8/8/2018</a:t>
            </a:fld>
            <a:endParaRPr lang="en-GB" altLang="en-US"/>
          </a:p>
        </p:txBody>
      </p:sp>
      <p:sp>
        <p:nvSpPr>
          <p:cNvPr id="6" name="Footer Placeholder 5"/>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7" name="Slide Number Placeholder 6"/>
          <p:cNvSpPr>
            <a:spLocks noGrp="1"/>
          </p:cNvSpPr>
          <p:nvPr>
            <p:ph type="sldNum" sz="quarter" idx="12"/>
          </p:nvPr>
        </p:nvSpPr>
        <p:spPr/>
        <p:txBody>
          <a:bodyPr/>
          <a:lstStyle/>
          <a:p>
            <a:pPr>
              <a:defRPr/>
            </a:pPr>
            <a:fld id="{86400E5F-7F5A-4BA0-AA68-9FA79FF06C04}" type="slidenum">
              <a:rPr lang="en-GB" altLang="en-US" smtClean="0"/>
              <a:pPr>
                <a:defRPr/>
              </a:pPr>
              <a:t>‹#›</a:t>
            </a:fld>
            <a:endParaRPr lang="en-GB" altLang="en-US"/>
          </a:p>
        </p:txBody>
      </p:sp>
    </p:spTree>
    <p:extLst>
      <p:ext uri="{BB962C8B-B14F-4D97-AF65-F5344CB8AC3E}">
        <p14:creationId xmlns:p14="http://schemas.microsoft.com/office/powerpoint/2010/main" val="316861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C2A2F3C-2AE4-4A54-B16D-78643BBAFF0A}" type="datetime1">
              <a:rPr lang="en-US" altLang="en-US" smtClean="0"/>
              <a:t>8/8/2018</a:t>
            </a:fld>
            <a:endParaRPr lang="en-GB" altLang="en-US"/>
          </a:p>
        </p:txBody>
      </p:sp>
      <p:sp>
        <p:nvSpPr>
          <p:cNvPr id="6" name="Footer Placeholder 5"/>
          <p:cNvSpPr>
            <a:spLocks noGrp="1"/>
          </p:cNvSpPr>
          <p:nvPr>
            <p:ph type="ftr" sz="quarter" idx="11"/>
          </p:nvPr>
        </p:nvSpPr>
        <p:spPr/>
        <p:txBody>
          <a:bodyPr/>
          <a:lstStyle/>
          <a:p>
            <a:pPr>
              <a:defRPr/>
            </a:pPr>
            <a:r>
              <a:rPr lang="en-GB" altLang="en-US" smtClean="0"/>
              <a:t>Essex Record Office / Essex County Council</a:t>
            </a:r>
            <a:endParaRPr lang="en-GB" altLang="en-US"/>
          </a:p>
        </p:txBody>
      </p:sp>
      <p:sp>
        <p:nvSpPr>
          <p:cNvPr id="7" name="Slide Number Placeholder 6"/>
          <p:cNvSpPr>
            <a:spLocks noGrp="1"/>
          </p:cNvSpPr>
          <p:nvPr>
            <p:ph type="sldNum" sz="quarter" idx="12"/>
          </p:nvPr>
        </p:nvSpPr>
        <p:spPr/>
        <p:txBody>
          <a:bodyPr/>
          <a:lstStyle/>
          <a:p>
            <a:pPr>
              <a:defRPr/>
            </a:pPr>
            <a:fld id="{1467BBAC-D3A4-4E01-BF11-0AF28EB0C034}" type="slidenum">
              <a:rPr lang="en-GB" altLang="en-US" smtClean="0"/>
              <a:pPr>
                <a:defRPr/>
              </a:pPr>
              <a:t>‹#›</a:t>
            </a:fld>
            <a:endParaRPr lang="en-GB" altLang="en-US"/>
          </a:p>
        </p:txBody>
      </p:sp>
    </p:spTree>
    <p:extLst>
      <p:ext uri="{BB962C8B-B14F-4D97-AF65-F5344CB8AC3E}">
        <p14:creationId xmlns:p14="http://schemas.microsoft.com/office/powerpoint/2010/main" val="403255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FF10A2C-F048-4424-AD44-97F336520429}" type="datetime1">
              <a:rPr lang="en-US" altLang="en-US" smtClean="0"/>
              <a:t>8/8/2018</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ltLang="en-US" smtClean="0"/>
              <a:t>Essex Record Office / Essex County Council</a:t>
            </a:r>
            <a:endParaRPr lang="en-GB"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089DB0-986F-428D-B615-9C300068D127}" type="slidenum">
              <a:rPr lang="en-GB" altLang="en-US" smtClean="0"/>
              <a:pPr>
                <a:defRPr/>
              </a:pPr>
              <a:t>‹#›</a:t>
            </a:fld>
            <a:endParaRPr lang="en-GB" altLang="en-US"/>
          </a:p>
        </p:txBody>
      </p:sp>
    </p:spTree>
    <p:extLst>
      <p:ext uri="{BB962C8B-B14F-4D97-AF65-F5344CB8AC3E}">
        <p14:creationId xmlns:p14="http://schemas.microsoft.com/office/powerpoint/2010/main" val="24944891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esfs50\EUCHomedirs\valina.bowman-burns\Desktop\For Jules Kensett\Log Bo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11" r="2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 y="-12083"/>
            <a:ext cx="9180512" cy="6870083"/>
          </a:xfrm>
          <a:prstGeom prst="rect">
            <a:avLst/>
          </a:prstGeom>
        </p:spPr>
      </p:pic>
      <p:sp>
        <p:nvSpPr>
          <p:cNvPr id="4" name="TextBox 3"/>
          <p:cNvSpPr txBox="1"/>
          <p:nvPr/>
        </p:nvSpPr>
        <p:spPr>
          <a:xfrm>
            <a:off x="1169369" y="452089"/>
            <a:ext cx="6768752" cy="1384995"/>
          </a:xfrm>
          <a:prstGeom prst="rect">
            <a:avLst/>
          </a:prstGeom>
          <a:noFill/>
        </p:spPr>
        <p:txBody>
          <a:bodyPr wrap="square" rtlCol="0">
            <a:spAutoFit/>
          </a:bodyPr>
          <a:lstStyle/>
          <a:p>
            <a:r>
              <a:rPr lang="en-GB" sz="2800" dirty="0" smtClean="0">
                <a:solidFill>
                  <a:schemeClr val="bg1"/>
                </a:solidFill>
                <a:latin typeface="Lucida Calligraphy" panose="03010101010101010101" pitchFamily="66" charset="0"/>
              </a:rPr>
              <a:t>Primary Sources for the Classroom</a:t>
            </a:r>
          </a:p>
          <a:p>
            <a:endParaRPr lang="en-GB" sz="2800" dirty="0">
              <a:solidFill>
                <a:schemeClr val="bg1"/>
              </a:solidFill>
              <a:latin typeface="Lucida Calligraphy" panose="03010101010101010101" pitchFamily="66" charset="0"/>
            </a:endParaRPr>
          </a:p>
          <a:p>
            <a:r>
              <a:rPr lang="en-GB" sz="2800" dirty="0" smtClean="0">
                <a:solidFill>
                  <a:schemeClr val="bg1"/>
                </a:solidFill>
                <a:latin typeface="Lucida Calligraphy" panose="03010101010101010101" pitchFamily="66" charset="0"/>
              </a:rPr>
              <a:t>Victorian Log Book</a:t>
            </a:r>
            <a:endParaRPr lang="en-GB" sz="28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2123513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fs50\EUCHomedirs\valina.bowman-burns\Desktop\For Jules Kensett\IMG_35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1" t="31875" r="2917" b="31108"/>
          <a:stretch/>
        </p:blipFill>
        <p:spPr bwMode="auto">
          <a:xfrm>
            <a:off x="0" y="764704"/>
            <a:ext cx="9144001" cy="2380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3356992"/>
            <a:ext cx="9144000" cy="2308324"/>
          </a:xfrm>
          <a:prstGeom prst="rect">
            <a:avLst/>
          </a:prstGeom>
          <a:solidFill>
            <a:srgbClr val="92D050"/>
          </a:solidFill>
        </p:spPr>
        <p:txBody>
          <a:bodyPr wrap="square" rtlCol="0">
            <a:spAutoFit/>
          </a:bodyPr>
          <a:lstStyle/>
          <a:p>
            <a:r>
              <a:rPr lang="en-GB" sz="3600" dirty="0" smtClean="0"/>
              <a:t>… and the discipline seems to me</a:t>
            </a:r>
          </a:p>
          <a:p>
            <a:r>
              <a:rPr lang="en-GB" sz="3600" dirty="0" smtClean="0"/>
              <a:t>Everything that can be desired. The general</a:t>
            </a:r>
          </a:p>
          <a:p>
            <a:r>
              <a:rPr lang="en-GB" sz="3600" dirty="0"/>
              <a:t>i</a:t>
            </a:r>
            <a:r>
              <a:rPr lang="en-GB" sz="3600" dirty="0" smtClean="0"/>
              <a:t>ntelligence of the class although improving</a:t>
            </a:r>
          </a:p>
          <a:p>
            <a:r>
              <a:rPr lang="en-GB" sz="3600" dirty="0" smtClean="0"/>
              <a:t>is not yet what we should like to see.</a:t>
            </a:r>
          </a:p>
        </p:txBody>
      </p:sp>
    </p:spTree>
    <p:extLst>
      <p:ext uri="{BB962C8B-B14F-4D97-AF65-F5344CB8AC3E}">
        <p14:creationId xmlns:p14="http://schemas.microsoft.com/office/powerpoint/2010/main" val="1216825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sfs50\EUCHomedirs\valina.bowman-burns\Desktop\For Jules Kensett\IMG_35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64" r="7069" b="14957"/>
          <a:stretch/>
        </p:blipFill>
        <p:spPr bwMode="auto">
          <a:xfrm>
            <a:off x="-1" y="0"/>
            <a:ext cx="9144001" cy="4190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 y="3429000"/>
            <a:ext cx="9144001" cy="3046988"/>
          </a:xfrm>
          <a:prstGeom prst="rect">
            <a:avLst/>
          </a:prstGeom>
          <a:solidFill>
            <a:srgbClr val="92D050"/>
          </a:solidFill>
        </p:spPr>
        <p:txBody>
          <a:bodyPr wrap="square" rtlCol="0">
            <a:spAutoFit/>
          </a:bodyPr>
          <a:lstStyle/>
          <a:p>
            <a:r>
              <a:rPr lang="en-GB" sz="3200" dirty="0" smtClean="0"/>
              <a:t> We re-opened school this morning with</a:t>
            </a:r>
          </a:p>
          <a:p>
            <a:r>
              <a:rPr lang="en-GB" sz="3200" dirty="0" smtClean="0"/>
              <a:t>only 402 children present, all the workhouse (poor) boys, and very many other children being</a:t>
            </a:r>
          </a:p>
          <a:p>
            <a:r>
              <a:rPr lang="en-GB" sz="3200" dirty="0" smtClean="0"/>
              <a:t>absent through measles &amp; whooping cough</a:t>
            </a:r>
          </a:p>
          <a:p>
            <a:r>
              <a:rPr lang="en-GB" sz="3200" dirty="0" smtClean="0"/>
              <a:t>which seems even worse in this neighbourhood</a:t>
            </a:r>
          </a:p>
          <a:p>
            <a:r>
              <a:rPr lang="en-GB" sz="3200" dirty="0" smtClean="0"/>
              <a:t>than before the holiday.</a:t>
            </a:r>
            <a:endParaRPr lang="en-GB" sz="3200" dirty="0"/>
          </a:p>
        </p:txBody>
      </p:sp>
    </p:spTree>
    <p:extLst>
      <p:ext uri="{BB962C8B-B14F-4D97-AF65-F5344CB8AC3E}">
        <p14:creationId xmlns:p14="http://schemas.microsoft.com/office/powerpoint/2010/main" val="3264979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sfs50\EUCHomedirs\valina.bowman-burns\Desktop\For Jules Kensett\9. Circ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93" t="23233" r="5173" b="29181"/>
          <a:stretch/>
        </p:blipFill>
        <p:spPr bwMode="auto">
          <a:xfrm>
            <a:off x="-29846" y="-31532"/>
            <a:ext cx="9189525" cy="3388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3356991"/>
            <a:ext cx="8532440" cy="3477875"/>
          </a:xfrm>
          <a:prstGeom prst="rect">
            <a:avLst/>
          </a:prstGeom>
          <a:solidFill>
            <a:srgbClr val="92D050"/>
          </a:solidFill>
        </p:spPr>
        <p:txBody>
          <a:bodyPr wrap="square" rtlCol="0">
            <a:spAutoFit/>
          </a:bodyPr>
          <a:lstStyle/>
          <a:p>
            <a:r>
              <a:rPr lang="en-GB" sz="4000" dirty="0" smtClean="0"/>
              <a:t>			</a:t>
            </a:r>
            <a:r>
              <a:rPr lang="en-GB" sz="3600" dirty="0" smtClean="0"/>
              <a:t>A circus is pitched to day</a:t>
            </a:r>
          </a:p>
          <a:p>
            <a:r>
              <a:rPr lang="en-GB" sz="3600" dirty="0" smtClean="0"/>
              <a:t>in a field adjoining, open for children</a:t>
            </a:r>
          </a:p>
          <a:p>
            <a:r>
              <a:rPr lang="en-GB" sz="3600" dirty="0" smtClean="0"/>
              <a:t>only this afternoon. Although we have</a:t>
            </a:r>
          </a:p>
          <a:p>
            <a:r>
              <a:rPr lang="en-GB" sz="3600" dirty="0" smtClean="0"/>
              <a:t>made every effort to prevent this, our</a:t>
            </a:r>
          </a:p>
          <a:p>
            <a:r>
              <a:rPr lang="en-GB" sz="3600" dirty="0" smtClean="0"/>
              <a:t>attendance has suffered, 444 only being</a:t>
            </a:r>
          </a:p>
          <a:p>
            <a:r>
              <a:rPr lang="en-GB" sz="3600" dirty="0" smtClean="0"/>
              <a:t>present compared with 473 this morning.</a:t>
            </a:r>
            <a:endParaRPr lang="en-GB" sz="3600" dirty="0"/>
          </a:p>
        </p:txBody>
      </p:sp>
    </p:spTree>
    <p:extLst>
      <p:ext uri="{BB962C8B-B14F-4D97-AF65-F5344CB8AC3E}">
        <p14:creationId xmlns:p14="http://schemas.microsoft.com/office/powerpoint/2010/main" val="3764460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sfs50\EUCHomedirs\Valina.Bowman-Burns\Desktop\Teacher CPD\Hatfield Peveral.jpg"/>
          <p:cNvPicPr/>
          <p:nvPr/>
        </p:nvPicPr>
        <p:blipFill rotWithShape="1">
          <a:blip r:embed="rId3">
            <a:extLst>
              <a:ext uri="{28A0092B-C50C-407E-A947-70E740481C1C}">
                <a14:useLocalDpi xmlns:a14="http://schemas.microsoft.com/office/drawing/2010/main" val="0"/>
              </a:ext>
            </a:extLst>
          </a:blip>
          <a:srcRect l="9762" t="6700" r="5614" b="12508"/>
          <a:stretch/>
        </p:blipFill>
        <p:spPr bwMode="auto">
          <a:xfrm>
            <a:off x="1" y="0"/>
            <a:ext cx="9144000" cy="6858000"/>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9180512" cy="6870083"/>
          </a:xfrm>
          <a:prstGeom prst="rect">
            <a:avLst/>
          </a:prstGeom>
        </p:spPr>
      </p:pic>
      <p:sp>
        <p:nvSpPr>
          <p:cNvPr id="4" name="TextBox 3"/>
          <p:cNvSpPr txBox="1"/>
          <p:nvPr/>
        </p:nvSpPr>
        <p:spPr>
          <a:xfrm>
            <a:off x="251520" y="404664"/>
            <a:ext cx="6768752" cy="1754326"/>
          </a:xfrm>
          <a:prstGeom prst="rect">
            <a:avLst/>
          </a:prstGeom>
          <a:noFill/>
        </p:spPr>
        <p:txBody>
          <a:bodyPr wrap="square" rtlCol="0">
            <a:spAutoFit/>
          </a:bodyPr>
          <a:lstStyle/>
          <a:p>
            <a:r>
              <a:rPr lang="en-GB" sz="5400" dirty="0" smtClean="0">
                <a:solidFill>
                  <a:schemeClr val="bg1"/>
                </a:solidFill>
                <a:latin typeface="Lucida Calligraphy" panose="03010101010101010101" pitchFamily="66" charset="0"/>
              </a:rPr>
              <a:t>The Work house Children</a:t>
            </a:r>
            <a:endParaRPr lang="en-GB" sz="54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1649243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fs50\EUCHomedirs\valina.bowman-burns\Desktop\For Jules Kensett\IMG_35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83" b="59914"/>
          <a:stretch/>
        </p:blipFill>
        <p:spPr bwMode="auto">
          <a:xfrm>
            <a:off x="1" y="764703"/>
            <a:ext cx="9143999" cy="2558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573016"/>
            <a:ext cx="9144000" cy="2246769"/>
          </a:xfrm>
          <a:prstGeom prst="rect">
            <a:avLst/>
          </a:prstGeom>
          <a:solidFill>
            <a:srgbClr val="92D050"/>
          </a:solidFill>
        </p:spPr>
        <p:txBody>
          <a:bodyPr wrap="square" rtlCol="0">
            <a:spAutoFit/>
          </a:bodyPr>
          <a:lstStyle/>
          <a:p>
            <a:r>
              <a:rPr lang="en-GB" sz="2800" dirty="0" smtClean="0"/>
              <a:t>1894</a:t>
            </a:r>
          </a:p>
          <a:p>
            <a:r>
              <a:rPr lang="en-GB" sz="2800" dirty="0" smtClean="0"/>
              <a:t>	Friday afternoon Nov 23</a:t>
            </a:r>
            <a:r>
              <a:rPr lang="en-GB" sz="2800" baseline="30000" dirty="0" smtClean="0"/>
              <a:t>rd</a:t>
            </a:r>
            <a:endParaRPr lang="en-GB" sz="2800" dirty="0" smtClean="0"/>
          </a:p>
          <a:p>
            <a:r>
              <a:rPr lang="en-GB" sz="2800" dirty="0"/>
              <a:t>	</a:t>
            </a:r>
            <a:r>
              <a:rPr lang="en-GB" sz="2800" dirty="0" smtClean="0"/>
              <a:t>				According to arrangement</a:t>
            </a:r>
          </a:p>
          <a:p>
            <a:r>
              <a:rPr lang="en-GB" sz="2800" dirty="0" smtClean="0"/>
              <a:t>45 children from the Colchester Workhouse</a:t>
            </a:r>
          </a:p>
          <a:p>
            <a:r>
              <a:rPr lang="en-GB" sz="2800" dirty="0"/>
              <a:t>w</a:t>
            </a:r>
            <a:r>
              <a:rPr lang="en-GB" sz="2800" dirty="0" smtClean="0"/>
              <a:t>ere admitted to the school.</a:t>
            </a:r>
            <a:endParaRPr lang="en-GB" sz="2800" dirty="0"/>
          </a:p>
        </p:txBody>
      </p:sp>
    </p:spTree>
    <p:extLst>
      <p:ext uri="{BB962C8B-B14F-4D97-AF65-F5344CB8AC3E}">
        <p14:creationId xmlns:p14="http://schemas.microsoft.com/office/powerpoint/2010/main" val="2847369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sfs50\EUCHomedirs\valina.bowman-burns\Desktop\For Jules Kensett\IMG_35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8" t="22536" r="6207" b="48965"/>
          <a:stretch/>
        </p:blipFill>
        <p:spPr bwMode="auto">
          <a:xfrm>
            <a:off x="3812" y="35161"/>
            <a:ext cx="9144000" cy="4359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2" y="4394935"/>
            <a:ext cx="9140188" cy="2308324"/>
          </a:xfrm>
          <a:prstGeom prst="rect">
            <a:avLst/>
          </a:prstGeom>
          <a:solidFill>
            <a:srgbClr val="92D050"/>
          </a:solidFill>
        </p:spPr>
        <p:txBody>
          <a:bodyPr wrap="square" rtlCol="0">
            <a:spAutoFit/>
          </a:bodyPr>
          <a:lstStyle/>
          <a:p>
            <a:r>
              <a:rPr lang="en-GB" sz="2400" dirty="0" smtClean="0"/>
              <a:t>A communication has been received from the master of the workhouse stating that as such a large proportion of the children are ill, the doctor has advised that all be kept at home till after Xmas. At my request, seeing that this would seriously affect the average attendance, this arrangement has been modified by detaining only the worst cases.</a:t>
            </a:r>
            <a:endParaRPr lang="en-GB" sz="2400" dirty="0"/>
          </a:p>
        </p:txBody>
      </p:sp>
    </p:spTree>
    <p:extLst>
      <p:ext uri="{BB962C8B-B14F-4D97-AF65-F5344CB8AC3E}">
        <p14:creationId xmlns:p14="http://schemas.microsoft.com/office/powerpoint/2010/main" val="3934898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sfs50\EUCHomedirs\valina.bowman-burns\Desktop\For Jules Kensett\12. still not allowed ou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735" r="6284" b="18161"/>
          <a:stretch/>
        </p:blipFill>
        <p:spPr bwMode="auto">
          <a:xfrm>
            <a:off x="0" y="1052736"/>
            <a:ext cx="9144001" cy="19177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3645024"/>
            <a:ext cx="7884368" cy="1384995"/>
          </a:xfrm>
          <a:prstGeom prst="rect">
            <a:avLst/>
          </a:prstGeom>
          <a:solidFill>
            <a:srgbClr val="92D050"/>
          </a:solidFill>
        </p:spPr>
        <p:txBody>
          <a:bodyPr wrap="square" rtlCol="0">
            <a:spAutoFit/>
          </a:bodyPr>
          <a:lstStyle/>
          <a:p>
            <a:r>
              <a:rPr lang="en-GB" sz="2800" dirty="0" smtClean="0"/>
              <a:t>The absence of the workhouse children and</a:t>
            </a:r>
          </a:p>
          <a:p>
            <a:r>
              <a:rPr lang="en-GB" sz="2800" dirty="0" smtClean="0"/>
              <a:t>the bad weather has kept the average</a:t>
            </a:r>
          </a:p>
          <a:p>
            <a:r>
              <a:rPr lang="en-GB" sz="2800" dirty="0" smtClean="0"/>
              <a:t>attendance low this week.</a:t>
            </a:r>
            <a:endParaRPr lang="en-GB" sz="2800" dirty="0"/>
          </a:p>
        </p:txBody>
      </p:sp>
    </p:spTree>
    <p:extLst>
      <p:ext uri="{BB962C8B-B14F-4D97-AF65-F5344CB8AC3E}">
        <p14:creationId xmlns:p14="http://schemas.microsoft.com/office/powerpoint/2010/main" val="2450648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esfs50\EUCHomedirs\valina.bowman-burns\Desktop\For Jules Kensett\IMG_35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802" b="11595"/>
          <a:stretch/>
        </p:blipFill>
        <p:spPr bwMode="auto">
          <a:xfrm>
            <a:off x="1168" y="51003"/>
            <a:ext cx="9144000" cy="3389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128" y="3573016"/>
            <a:ext cx="7848872" cy="3108543"/>
          </a:xfrm>
          <a:prstGeom prst="rect">
            <a:avLst/>
          </a:prstGeom>
          <a:solidFill>
            <a:srgbClr val="92D050"/>
          </a:solidFill>
        </p:spPr>
        <p:txBody>
          <a:bodyPr wrap="square" rtlCol="0">
            <a:spAutoFit/>
          </a:bodyPr>
          <a:lstStyle/>
          <a:p>
            <a:r>
              <a:rPr lang="en-GB" sz="2800" dirty="0" smtClean="0"/>
              <a:t>The workhouse boys, who have</a:t>
            </a:r>
          </a:p>
          <a:p>
            <a:r>
              <a:rPr lang="en-GB" sz="2800" dirty="0" smtClean="0"/>
              <a:t>been absent since </a:t>
            </a:r>
            <a:r>
              <a:rPr lang="en-GB" sz="2800" dirty="0" err="1" smtClean="0"/>
              <a:t>xmas</a:t>
            </a:r>
            <a:r>
              <a:rPr lang="en-GB" sz="2800" dirty="0" smtClean="0"/>
              <a:t> through</a:t>
            </a:r>
          </a:p>
          <a:p>
            <a:r>
              <a:rPr lang="en-GB" sz="2800" dirty="0" smtClean="0"/>
              <a:t>Epidemic, returned this morning</a:t>
            </a:r>
          </a:p>
          <a:p>
            <a:r>
              <a:rPr lang="en-GB" sz="2800" dirty="0" smtClean="0"/>
              <a:t>The girls however are still absent.</a:t>
            </a:r>
          </a:p>
          <a:p>
            <a:endParaRPr lang="en-GB" sz="2800" dirty="0"/>
          </a:p>
          <a:p>
            <a:r>
              <a:rPr lang="en-GB" sz="2800" dirty="0" smtClean="0"/>
              <a:t>This afternoon 330 children were present,</a:t>
            </a:r>
          </a:p>
          <a:p>
            <a:r>
              <a:rPr lang="en-GB" sz="2800" dirty="0" smtClean="0"/>
              <a:t>the greatest number we have ever had.</a:t>
            </a:r>
            <a:endParaRPr lang="en-GB" sz="2800" dirty="0"/>
          </a:p>
        </p:txBody>
      </p:sp>
    </p:spTree>
    <p:extLst>
      <p:ext uri="{BB962C8B-B14F-4D97-AF65-F5344CB8AC3E}">
        <p14:creationId xmlns:p14="http://schemas.microsoft.com/office/powerpoint/2010/main" val="3648331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esfs50\EUCHomedirs\valina.bowman-burns\Desktop\For Jules Kensett\IMG_35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9" t="24009" r="6724" b="61767"/>
          <a:stretch/>
        </p:blipFill>
        <p:spPr bwMode="auto">
          <a:xfrm>
            <a:off x="0" y="1628800"/>
            <a:ext cx="9124346" cy="9486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5168" y="3764488"/>
            <a:ext cx="7088832" cy="523220"/>
          </a:xfrm>
          <a:prstGeom prst="rect">
            <a:avLst/>
          </a:prstGeom>
          <a:solidFill>
            <a:srgbClr val="92D050"/>
          </a:solidFill>
        </p:spPr>
        <p:txBody>
          <a:bodyPr wrap="square" rtlCol="0">
            <a:spAutoFit/>
          </a:bodyPr>
          <a:lstStyle/>
          <a:p>
            <a:r>
              <a:rPr lang="en-GB" sz="2800" dirty="0" smtClean="0"/>
              <a:t>This morning the Workhouse girls returned.</a:t>
            </a:r>
          </a:p>
        </p:txBody>
      </p:sp>
    </p:spTree>
    <p:extLst>
      <p:ext uri="{BB962C8B-B14F-4D97-AF65-F5344CB8AC3E}">
        <p14:creationId xmlns:p14="http://schemas.microsoft.com/office/powerpoint/2010/main" val="3648331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esfs50\EUCHomedirs\valina.bowman-burns\Desktop\camera\High Ongar\Victori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78"/>
          <a:stretch/>
        </p:blipFill>
        <p:spPr bwMode="auto">
          <a:xfrm>
            <a:off x="0" y="252248"/>
            <a:ext cx="9144000" cy="66057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18749"/>
            <a:ext cx="9180512" cy="6870083"/>
          </a:xfrm>
          <a:prstGeom prst="rect">
            <a:avLst/>
          </a:prstGeom>
        </p:spPr>
      </p:pic>
      <p:sp>
        <p:nvSpPr>
          <p:cNvPr id="4" name="TextBox 3"/>
          <p:cNvSpPr txBox="1"/>
          <p:nvPr/>
        </p:nvSpPr>
        <p:spPr>
          <a:xfrm>
            <a:off x="251520" y="404664"/>
            <a:ext cx="6768752" cy="923330"/>
          </a:xfrm>
          <a:prstGeom prst="rect">
            <a:avLst/>
          </a:prstGeom>
          <a:noFill/>
        </p:spPr>
        <p:txBody>
          <a:bodyPr wrap="square" rtlCol="0">
            <a:spAutoFit/>
          </a:bodyPr>
          <a:lstStyle/>
          <a:p>
            <a:r>
              <a:rPr lang="en-GB" sz="5400" dirty="0" smtClean="0">
                <a:solidFill>
                  <a:schemeClr val="bg1"/>
                </a:solidFill>
                <a:latin typeface="Lucida Calligraphy" panose="03010101010101010101" pitchFamily="66" charset="0"/>
              </a:rPr>
              <a:t>The Teachers</a:t>
            </a:r>
            <a:endParaRPr lang="en-GB" sz="54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1649243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esfs50\EUCHomedirs\valina.bowman-burns\Desktop\For Jules Kensett\Log 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76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esfs50\EUCHomedirs\valina.bowman-burns\Desktop\For Jules Kensett\15. Female teach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15" b="31508"/>
          <a:stretch/>
        </p:blipFill>
        <p:spPr bwMode="auto">
          <a:xfrm>
            <a:off x="0" y="0"/>
            <a:ext cx="9144000" cy="3247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4269" y="3501008"/>
            <a:ext cx="8676456" cy="2554545"/>
          </a:xfrm>
          <a:prstGeom prst="rect">
            <a:avLst/>
          </a:prstGeom>
          <a:solidFill>
            <a:srgbClr val="92D050"/>
          </a:solidFill>
        </p:spPr>
        <p:txBody>
          <a:bodyPr wrap="square" rtlCol="0">
            <a:spAutoFit/>
          </a:bodyPr>
          <a:lstStyle/>
          <a:p>
            <a:r>
              <a:rPr lang="en-GB" sz="3200" dirty="0" smtClean="0"/>
              <a:t>The tone and discipline of Standard III (class 3)</a:t>
            </a:r>
          </a:p>
          <a:p>
            <a:r>
              <a:rPr lang="en-GB" sz="3200" dirty="0" smtClean="0"/>
              <a:t>under Miss Crump, are decidedly inferior</a:t>
            </a:r>
          </a:p>
          <a:p>
            <a:r>
              <a:rPr lang="en-GB" sz="3200" dirty="0" smtClean="0"/>
              <a:t>to that of the rest of the school. I have</a:t>
            </a:r>
          </a:p>
          <a:p>
            <a:r>
              <a:rPr lang="en-GB" sz="3200" dirty="0" smtClean="0"/>
              <a:t>asked Miss Crump to speak more softly</a:t>
            </a:r>
          </a:p>
          <a:p>
            <a:r>
              <a:rPr lang="en-GB" sz="3200" dirty="0" smtClean="0"/>
              <a:t>and gently to the class, and to find less fault</a:t>
            </a:r>
            <a:endParaRPr lang="en-GB" sz="3200" dirty="0"/>
          </a:p>
        </p:txBody>
      </p:sp>
    </p:spTree>
    <p:extLst>
      <p:ext uri="{BB962C8B-B14F-4D97-AF65-F5344CB8AC3E}">
        <p14:creationId xmlns:p14="http://schemas.microsoft.com/office/powerpoint/2010/main" val="3648331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esfs50\EUCHomedirs\valina.bowman-burns\Desktop\For Jules Kensett\16. Male Teach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13" t="31250" r="12760" b="27371"/>
          <a:stretch/>
        </p:blipFill>
        <p:spPr bwMode="auto">
          <a:xfrm>
            <a:off x="0" y="188640"/>
            <a:ext cx="916841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328" y="3789040"/>
            <a:ext cx="8751672" cy="2554545"/>
          </a:xfrm>
          <a:prstGeom prst="rect">
            <a:avLst/>
          </a:prstGeom>
          <a:solidFill>
            <a:srgbClr val="92D050"/>
          </a:solidFill>
        </p:spPr>
        <p:txBody>
          <a:bodyPr wrap="square" rtlCol="0">
            <a:spAutoFit/>
          </a:bodyPr>
          <a:lstStyle/>
          <a:p>
            <a:r>
              <a:rPr lang="en-GB" sz="3200" dirty="0" smtClean="0"/>
              <a:t>				Feeling that the large</a:t>
            </a:r>
          </a:p>
          <a:p>
            <a:r>
              <a:rPr lang="en-GB" sz="3200" dirty="0" smtClean="0"/>
              <a:t>Standard III (class 3) would fare better with a strong male teacher, I have placed </a:t>
            </a:r>
          </a:p>
          <a:p>
            <a:r>
              <a:rPr lang="en-GB" sz="3200" dirty="0" smtClean="0"/>
              <a:t>Mr. Cox with this class. Miss Crump</a:t>
            </a:r>
          </a:p>
          <a:p>
            <a:r>
              <a:rPr lang="en-GB" sz="3200" dirty="0" smtClean="0"/>
              <a:t>I have transferred to a small class.</a:t>
            </a:r>
            <a:endParaRPr lang="en-GB" sz="3200" dirty="0"/>
          </a:p>
        </p:txBody>
      </p:sp>
    </p:spTree>
    <p:extLst>
      <p:ext uri="{BB962C8B-B14F-4D97-AF65-F5344CB8AC3E}">
        <p14:creationId xmlns:p14="http://schemas.microsoft.com/office/powerpoint/2010/main" val="2450648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esfs50\EUCHomedirs\valina.bowman-burns\Desktop\For Jules Kensett\17. All teacher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46282" r="3142" b="38229"/>
          <a:stretch/>
        </p:blipFill>
        <p:spPr bwMode="auto">
          <a:xfrm>
            <a:off x="-20812" y="548680"/>
            <a:ext cx="9164736"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328" y="4077072"/>
            <a:ext cx="8751672" cy="1569660"/>
          </a:xfrm>
          <a:prstGeom prst="rect">
            <a:avLst/>
          </a:prstGeom>
          <a:solidFill>
            <a:srgbClr val="92D050"/>
          </a:solidFill>
        </p:spPr>
        <p:txBody>
          <a:bodyPr wrap="square" rtlCol="0">
            <a:spAutoFit/>
          </a:bodyPr>
          <a:lstStyle/>
          <a:p>
            <a:r>
              <a:rPr lang="en-GB" sz="3200" dirty="0"/>
              <a:t>	</a:t>
            </a:r>
            <a:r>
              <a:rPr lang="en-GB" sz="3200" dirty="0" smtClean="0"/>
              <a:t>Every teacher is working hard and</a:t>
            </a:r>
          </a:p>
          <a:p>
            <a:r>
              <a:rPr lang="en-GB" sz="3200" dirty="0" smtClean="0"/>
              <a:t>conscientiously under great difficulties</a:t>
            </a:r>
          </a:p>
          <a:p>
            <a:r>
              <a:rPr lang="en-GB" sz="3200" dirty="0" smtClean="0"/>
              <a:t>arising from large and unwieldy classes.  </a:t>
            </a:r>
            <a:endParaRPr lang="en-GB" sz="3200" dirty="0"/>
          </a:p>
        </p:txBody>
      </p:sp>
    </p:spTree>
    <p:extLst>
      <p:ext uri="{BB962C8B-B14F-4D97-AF65-F5344CB8AC3E}">
        <p14:creationId xmlns:p14="http://schemas.microsoft.com/office/powerpoint/2010/main" val="2450648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esfs50\EUCHomedirs\valina.bowman-burns\Desktop\For Jules Kensett\Log Bo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11" r="2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 y="-12083"/>
            <a:ext cx="9180512" cy="6870083"/>
          </a:xfrm>
          <a:prstGeom prst="rect">
            <a:avLst/>
          </a:prstGeom>
        </p:spPr>
      </p:pic>
      <p:sp>
        <p:nvSpPr>
          <p:cNvPr id="4" name="TextBox 3"/>
          <p:cNvSpPr txBox="1"/>
          <p:nvPr/>
        </p:nvSpPr>
        <p:spPr>
          <a:xfrm>
            <a:off x="1138643" y="1124744"/>
            <a:ext cx="6768752" cy="3108543"/>
          </a:xfrm>
          <a:prstGeom prst="rect">
            <a:avLst/>
          </a:prstGeom>
          <a:noFill/>
        </p:spPr>
        <p:txBody>
          <a:bodyPr wrap="square" rtlCol="0">
            <a:spAutoFit/>
          </a:bodyPr>
          <a:lstStyle/>
          <a:p>
            <a:r>
              <a:rPr lang="en-GB" sz="2800" dirty="0">
                <a:solidFill>
                  <a:schemeClr val="bg1"/>
                </a:solidFill>
              </a:rPr>
              <a:t>Was this useful to you?</a:t>
            </a:r>
          </a:p>
          <a:p>
            <a:endParaRPr lang="en-GB" sz="2800" dirty="0" smtClean="0">
              <a:solidFill>
                <a:schemeClr val="bg1"/>
              </a:solidFill>
            </a:endParaRPr>
          </a:p>
          <a:p>
            <a:r>
              <a:rPr lang="en-GB" sz="2800" dirty="0" smtClean="0">
                <a:solidFill>
                  <a:schemeClr val="bg1"/>
                </a:solidFill>
              </a:rPr>
              <a:t>Help us shape our content and share good ideas for other teachers.</a:t>
            </a:r>
            <a:endParaRPr lang="en-GB" sz="2800" dirty="0">
              <a:solidFill>
                <a:schemeClr val="bg1"/>
              </a:solidFill>
            </a:endParaRPr>
          </a:p>
          <a:p>
            <a:endParaRPr lang="en-GB" sz="2800" dirty="0" smtClean="0">
              <a:solidFill>
                <a:schemeClr val="bg1"/>
              </a:solidFill>
            </a:endParaRPr>
          </a:p>
          <a:p>
            <a:r>
              <a:rPr lang="en-GB" sz="2800" dirty="0" smtClean="0">
                <a:solidFill>
                  <a:schemeClr val="bg1"/>
                </a:solidFill>
              </a:rPr>
              <a:t>E-mail </a:t>
            </a:r>
            <a:r>
              <a:rPr lang="en-GB" sz="2800" dirty="0">
                <a:solidFill>
                  <a:schemeClr val="bg1"/>
                </a:solidFill>
              </a:rPr>
              <a:t>Valina at:</a:t>
            </a:r>
          </a:p>
          <a:p>
            <a:r>
              <a:rPr lang="en-GB" sz="2800" dirty="0">
                <a:solidFill>
                  <a:schemeClr val="bg1"/>
                </a:solidFill>
              </a:rPr>
              <a:t>heritage.education@essex.gov.uk</a:t>
            </a:r>
          </a:p>
        </p:txBody>
      </p:sp>
    </p:spTree>
    <p:extLst>
      <p:ext uri="{BB962C8B-B14F-4D97-AF65-F5344CB8AC3E}">
        <p14:creationId xmlns:p14="http://schemas.microsoft.com/office/powerpoint/2010/main" val="2376838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hesfs50\EUCHomedirs\valina.bowman-burns\Desktop\For Jules Kensett\2. Open 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33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sfs50\EUCHomedirs\valina.bowman-burns\Desktop\For Jules Kensett\IMG_35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19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esfs50\EUCHomedirs\valina.bowman-burns\Desktop\For Jules Kensett\4. Who wrote thi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74" t="19584" r="27778" b="10415"/>
          <a:stretch/>
        </p:blipFill>
        <p:spPr bwMode="auto">
          <a:xfrm>
            <a:off x="1043608" y="260648"/>
            <a:ext cx="7182078" cy="630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9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valina.bowman-burns\AppData\Local\Microsoft\Windows\Temporary Internet Files\Content.Outlook\MRGEK0V4\IMG_20170301_1737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
            <a:ext cx="9144000" cy="68397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 y="-12083"/>
            <a:ext cx="9180512" cy="6870083"/>
          </a:xfrm>
          <a:prstGeom prst="rect">
            <a:avLst/>
          </a:prstGeom>
        </p:spPr>
      </p:pic>
      <p:sp>
        <p:nvSpPr>
          <p:cNvPr id="4" name="TextBox 3"/>
          <p:cNvSpPr txBox="1"/>
          <p:nvPr/>
        </p:nvSpPr>
        <p:spPr>
          <a:xfrm>
            <a:off x="251520" y="404664"/>
            <a:ext cx="6768752" cy="923330"/>
          </a:xfrm>
          <a:prstGeom prst="rect">
            <a:avLst/>
          </a:prstGeom>
          <a:noFill/>
        </p:spPr>
        <p:txBody>
          <a:bodyPr wrap="square" rtlCol="0">
            <a:spAutoFit/>
          </a:bodyPr>
          <a:lstStyle/>
          <a:p>
            <a:r>
              <a:rPr lang="en-GB" sz="5400" dirty="0" smtClean="0">
                <a:solidFill>
                  <a:schemeClr val="bg1"/>
                </a:solidFill>
                <a:latin typeface="Lucida Calligraphy" panose="03010101010101010101" pitchFamily="66" charset="0"/>
              </a:rPr>
              <a:t>Discipline</a:t>
            </a:r>
            <a:endParaRPr lang="en-GB" sz="54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2264690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esfs50\EUCHomedirs\valina.bowman-burns\Desktop\For Jules Kensett\IMG_35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5" t="15569" r="2586" b="13829"/>
          <a:stretch/>
        </p:blipFill>
        <p:spPr bwMode="auto">
          <a:xfrm>
            <a:off x="107757" y="1944"/>
            <a:ext cx="8948313" cy="45071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5292004" y="2175421"/>
            <a:ext cx="3456384" cy="72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15515" y="2708920"/>
            <a:ext cx="8136904" cy="14401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15515" y="3290740"/>
            <a:ext cx="8732796" cy="72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687" y="4725144"/>
            <a:ext cx="8948313" cy="1569660"/>
          </a:xfrm>
          <a:prstGeom prst="rect">
            <a:avLst/>
          </a:prstGeom>
          <a:solidFill>
            <a:srgbClr val="92D050"/>
          </a:solidFill>
        </p:spPr>
        <p:txBody>
          <a:bodyPr wrap="square" rtlCol="0">
            <a:spAutoFit/>
          </a:bodyPr>
          <a:lstStyle/>
          <a:p>
            <a:pPr algn="r"/>
            <a:r>
              <a:rPr lang="en-GB" sz="3200" dirty="0" smtClean="0"/>
              <a:t>No </a:t>
            </a:r>
            <a:r>
              <a:rPr lang="en-GB" sz="3200" dirty="0"/>
              <a:t>difficulty has </a:t>
            </a:r>
            <a:endParaRPr lang="en-GB" sz="3200" dirty="0" smtClean="0"/>
          </a:p>
          <a:p>
            <a:pPr algn="ctr"/>
            <a:r>
              <a:rPr lang="en-GB" sz="3200" dirty="0" smtClean="0"/>
              <a:t>occurred </a:t>
            </a:r>
            <a:r>
              <a:rPr lang="en-GB" sz="3200" dirty="0"/>
              <a:t>as to discipline, and no case of corporal punishment has been found </a:t>
            </a:r>
            <a:r>
              <a:rPr lang="en-GB" sz="3200" dirty="0" smtClean="0"/>
              <a:t>necessary</a:t>
            </a:r>
            <a:endParaRPr lang="en-GB" dirty="0"/>
          </a:p>
        </p:txBody>
      </p:sp>
    </p:spTree>
    <p:extLst>
      <p:ext uri="{BB962C8B-B14F-4D97-AF65-F5344CB8AC3E}">
        <p14:creationId xmlns:p14="http://schemas.microsoft.com/office/powerpoint/2010/main" val="2292738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esfs50\EUCHomedirs\valina.bowman-burns\Desktop\For Jules Kensett\IMG_35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50" b="25724"/>
          <a:stretch/>
        </p:blipFill>
        <p:spPr bwMode="auto">
          <a:xfrm>
            <a:off x="-3811" y="16750"/>
            <a:ext cx="9144000" cy="35372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554034"/>
            <a:ext cx="1763688" cy="1815882"/>
          </a:xfrm>
          <a:prstGeom prst="rect">
            <a:avLst/>
          </a:prstGeom>
          <a:noFill/>
        </p:spPr>
        <p:txBody>
          <a:bodyPr wrap="square" rtlCol="0">
            <a:spAutoFit/>
          </a:bodyPr>
          <a:lstStyle/>
          <a:p>
            <a:r>
              <a:rPr lang="en-GB" sz="2800" dirty="0" smtClean="0">
                <a:latin typeface="+mn-lt"/>
              </a:rPr>
              <a:t>1894</a:t>
            </a:r>
          </a:p>
          <a:p>
            <a:endParaRPr lang="en-GB" sz="2800" dirty="0">
              <a:latin typeface="+mn-lt"/>
            </a:endParaRPr>
          </a:p>
          <a:p>
            <a:r>
              <a:rPr lang="en-GB" sz="2800" dirty="0" smtClean="0">
                <a:latin typeface="+mn-lt"/>
              </a:rPr>
              <a:t>Tuesday</a:t>
            </a:r>
          </a:p>
          <a:p>
            <a:r>
              <a:rPr lang="en-GB" sz="2800" dirty="0" smtClean="0">
                <a:latin typeface="+mn-lt"/>
              </a:rPr>
              <a:t>Dec. 11.</a:t>
            </a:r>
            <a:endParaRPr lang="en-GB" sz="2800" dirty="0">
              <a:latin typeface="+mn-lt"/>
            </a:endParaRPr>
          </a:p>
        </p:txBody>
      </p:sp>
      <p:cxnSp>
        <p:nvCxnSpPr>
          <p:cNvPr id="4" name="Straight Connector 3"/>
          <p:cNvCxnSpPr/>
          <p:nvPr/>
        </p:nvCxnSpPr>
        <p:spPr>
          <a:xfrm>
            <a:off x="1736676" y="3554034"/>
            <a:ext cx="0" cy="33039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63689" y="3717032"/>
            <a:ext cx="7376500" cy="2246769"/>
          </a:xfrm>
          <a:prstGeom prst="rect">
            <a:avLst/>
          </a:prstGeom>
          <a:solidFill>
            <a:srgbClr val="92D050"/>
          </a:solidFill>
        </p:spPr>
        <p:txBody>
          <a:bodyPr wrap="square" rtlCol="0">
            <a:spAutoFit/>
          </a:bodyPr>
          <a:lstStyle/>
          <a:p>
            <a:r>
              <a:rPr lang="en-GB" sz="2800" dirty="0" smtClean="0"/>
              <a:t>Today a first class boy broke our rules regarding gentleness and courtesy to girls,</a:t>
            </a:r>
          </a:p>
          <a:p>
            <a:r>
              <a:rPr lang="en-GB" sz="2800" dirty="0" smtClean="0"/>
              <a:t>and was disobedient, thus meriting a </a:t>
            </a:r>
          </a:p>
          <a:p>
            <a:r>
              <a:rPr lang="en-GB" sz="2800" dirty="0" smtClean="0"/>
              <a:t>severe corporal punishment, which was</a:t>
            </a:r>
          </a:p>
          <a:p>
            <a:r>
              <a:rPr lang="en-GB" sz="2800" dirty="0" smtClean="0"/>
              <a:t>accordingly administered.</a:t>
            </a:r>
            <a:endParaRPr lang="en-GB" sz="2800" dirty="0"/>
          </a:p>
        </p:txBody>
      </p:sp>
    </p:spTree>
    <p:extLst>
      <p:ext uri="{BB962C8B-B14F-4D97-AF65-F5344CB8AC3E}">
        <p14:creationId xmlns:p14="http://schemas.microsoft.com/office/powerpoint/2010/main" val="3034291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sfs50\EUCHomedirs\Valina.Bowman-Burns\Desktop\Teacher CPD\Hatfield Peveral.jpg"/>
          <p:cNvPicPr/>
          <p:nvPr/>
        </p:nvPicPr>
        <p:blipFill rotWithShape="1">
          <a:blip r:embed="rId3">
            <a:extLst>
              <a:ext uri="{28A0092B-C50C-407E-A947-70E740481C1C}">
                <a14:useLocalDpi xmlns:a14="http://schemas.microsoft.com/office/drawing/2010/main" val="0"/>
              </a:ext>
            </a:extLst>
          </a:blip>
          <a:srcRect l="9762" t="6700" r="5614" b="12508"/>
          <a:stretch/>
        </p:blipFill>
        <p:spPr bwMode="auto">
          <a:xfrm>
            <a:off x="1" y="0"/>
            <a:ext cx="9144000" cy="6858000"/>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9180512" cy="6870083"/>
          </a:xfrm>
          <a:prstGeom prst="rect">
            <a:avLst/>
          </a:prstGeom>
        </p:spPr>
      </p:pic>
      <p:sp>
        <p:nvSpPr>
          <p:cNvPr id="4" name="TextBox 3"/>
          <p:cNvSpPr txBox="1"/>
          <p:nvPr/>
        </p:nvSpPr>
        <p:spPr>
          <a:xfrm>
            <a:off x="251520" y="404664"/>
            <a:ext cx="6768752" cy="923330"/>
          </a:xfrm>
          <a:prstGeom prst="rect">
            <a:avLst/>
          </a:prstGeom>
          <a:noFill/>
        </p:spPr>
        <p:txBody>
          <a:bodyPr wrap="square" rtlCol="0">
            <a:spAutoFit/>
          </a:bodyPr>
          <a:lstStyle/>
          <a:p>
            <a:r>
              <a:rPr lang="en-GB" sz="5400" dirty="0" smtClean="0">
                <a:solidFill>
                  <a:schemeClr val="bg1"/>
                </a:solidFill>
                <a:latin typeface="Lucida Calligraphy" panose="03010101010101010101" pitchFamily="66" charset="0"/>
              </a:rPr>
              <a:t>The children</a:t>
            </a:r>
            <a:endParaRPr lang="en-GB" sz="54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3459275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2067</TotalTime>
  <Words>1289</Words>
  <Application>Microsoft Office PowerPoint</Application>
  <PresentationFormat>On-screen Show (4:3)</PresentationFormat>
  <Paragraphs>153</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Doll Makers and Doll Breakers</dc:title>
  <dc:creator>Essex County Council</dc:creator>
  <cp:lastModifiedBy>hannah.salisbury</cp:lastModifiedBy>
  <cp:revision>102</cp:revision>
  <dcterms:created xsi:type="dcterms:W3CDTF">2009-04-16T13:20:56Z</dcterms:created>
  <dcterms:modified xsi:type="dcterms:W3CDTF">2018-08-08T13:53:04Z</dcterms:modified>
</cp:coreProperties>
</file>