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271" r:id="rId2"/>
    <p:sldId id="273" r:id="rId3"/>
    <p:sldId id="288" r:id="rId4"/>
    <p:sldId id="287" r:id="rId5"/>
    <p:sldId id="289" r:id="rId6"/>
    <p:sldId id="276" r:id="rId7"/>
    <p:sldId id="269" r:id="rId8"/>
    <p:sldId id="313" r:id="rId9"/>
    <p:sldId id="315" r:id="rId10"/>
    <p:sldId id="290" r:id="rId11"/>
    <p:sldId id="291" r:id="rId12"/>
    <p:sldId id="292" r:id="rId13"/>
    <p:sldId id="293" r:id="rId14"/>
    <p:sldId id="294" r:id="rId15"/>
    <p:sldId id="295" r:id="rId16"/>
    <p:sldId id="296" r:id="rId17"/>
    <p:sldId id="317" r:id="rId18"/>
    <p:sldId id="316" r:id="rId19"/>
    <p:sldId id="318" r:id="rId20"/>
    <p:sldId id="319" r:id="rId21"/>
    <p:sldId id="322" r:id="rId22"/>
    <p:sldId id="320" r:id="rId23"/>
    <p:sldId id="321" r:id="rId24"/>
    <p:sldId id="307" r:id="rId25"/>
    <p:sldId id="309" r:id="rId26"/>
    <p:sldId id="310" r:id="rId27"/>
    <p:sldId id="312" r:id="rId28"/>
    <p:sldId id="263" r:id="rId29"/>
    <p:sldId id="314"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003A"/>
    <a:srgbClr val="D0EBB3"/>
    <a:srgbClr val="F3CF45"/>
    <a:srgbClr val="773141"/>
    <a:srgbClr val="5D4F4B"/>
    <a:srgbClr val="1E9D8B"/>
    <a:srgbClr val="AEA400"/>
    <a:srgbClr val="446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47" autoAdjust="0"/>
  </p:normalViewPr>
  <p:slideViewPr>
    <p:cSldViewPr>
      <p:cViewPr>
        <p:scale>
          <a:sx n="80" d="100"/>
          <a:sy n="80" d="100"/>
        </p:scale>
        <p:origin x="-1086" y="6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5123" name="Rectangle 3"/>
          <p:cNvSpPr>
            <a:spLocks noGrp="1" noChangeArrowheads="1"/>
          </p:cNvSpPr>
          <p:nvPr>
            <p:ph type="dt" sz="quarter" idx="1"/>
          </p:nvPr>
        </p:nvSpPr>
        <p:spPr bwMode="auto">
          <a:xfrm>
            <a:off x="3886200"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5124" name="Rectangle 4"/>
          <p:cNvSpPr>
            <a:spLocks noGrp="1" noChangeArrowheads="1"/>
          </p:cNvSpPr>
          <p:nvPr>
            <p:ph type="ftr" sz="quarter" idx="2"/>
          </p:nvPr>
        </p:nvSpPr>
        <p:spPr bwMode="auto">
          <a:xfrm>
            <a:off x="0" y="868680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5125" name="Rectangle 5"/>
          <p:cNvSpPr>
            <a:spLocks noGrp="1" noChangeArrowheads="1"/>
          </p:cNvSpPr>
          <p:nvPr>
            <p:ph type="sldNum" sz="quarter" idx="3"/>
          </p:nvPr>
        </p:nvSpPr>
        <p:spPr bwMode="auto">
          <a:xfrm>
            <a:off x="3886200" y="868680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A76C424-72E7-44F4-AEE2-E8C0645FEBC6}" type="slidenum">
              <a:rPr lang="en-US"/>
              <a:pPr>
                <a:defRPr/>
              </a:pPr>
              <a:t>‹#›</a:t>
            </a:fld>
            <a:endParaRPr lang="en-US"/>
          </a:p>
        </p:txBody>
      </p:sp>
    </p:spTree>
    <p:extLst>
      <p:ext uri="{BB962C8B-B14F-4D97-AF65-F5344CB8AC3E}">
        <p14:creationId xmlns:p14="http://schemas.microsoft.com/office/powerpoint/2010/main" val="308148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16387" name="Rectangle 3"/>
          <p:cNvSpPr>
            <a:spLocks noGrp="1" noChangeArrowheads="1"/>
          </p:cNvSpPr>
          <p:nvPr>
            <p:ph type="dt" idx="1"/>
          </p:nvPr>
        </p:nvSpPr>
        <p:spPr bwMode="auto">
          <a:xfrm>
            <a:off x="3886200"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14401" y="4343401"/>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680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6DD214E-EFA1-4449-A914-56417C3A9286}" type="slidenum">
              <a:rPr lang="en-US"/>
              <a:pPr>
                <a:defRPr/>
              </a:pPr>
              <a:t>‹#›</a:t>
            </a:fld>
            <a:endParaRPr lang="en-US"/>
          </a:p>
        </p:txBody>
      </p:sp>
    </p:spTree>
    <p:extLst>
      <p:ext uri="{BB962C8B-B14F-4D97-AF65-F5344CB8AC3E}">
        <p14:creationId xmlns:p14="http://schemas.microsoft.com/office/powerpoint/2010/main" val="482337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charset="0"/>
                <a:ea typeface="MS PGothic" pitchFamily="34" charset="-128"/>
                <a:cs typeface="+mn-cs"/>
              </a:rPr>
              <a:t>The census counts everyone living in the UK on a particular day and tells us a little about them – their name, age and where they live.  The census is used by the government and local authorities to help plan new schools, houses and roads. A census has been taken regularly in Britain every 10 years since 1841. To keep everyone’s personal information safe we are not able to look at the Census for 100 years. It then becomes interesting for another reason … it is a fantastic source for finding out about the past.</a:t>
            </a: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a:t>
            </a:fld>
            <a:endParaRPr lang="en-US"/>
          </a:p>
        </p:txBody>
      </p:sp>
    </p:spTree>
    <p:extLst>
      <p:ext uri="{BB962C8B-B14F-4D97-AF65-F5344CB8AC3E}">
        <p14:creationId xmlns:p14="http://schemas.microsoft.com/office/powerpoint/2010/main" val="49340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a:t>
            </a:r>
            <a:r>
              <a:rPr lang="en-GB" baseline="0" dirty="0" smtClean="0"/>
              <a:t> in pairs: </a:t>
            </a:r>
            <a:r>
              <a:rPr lang="en-GB" dirty="0" smtClean="0"/>
              <a:t>What do you think Charles</a:t>
            </a:r>
            <a:r>
              <a:rPr lang="en-GB" baseline="0" dirty="0" smtClean="0"/>
              <a:t> Darwin put as his job? </a:t>
            </a:r>
            <a:r>
              <a:rPr lang="en-GB" i="1" baseline="0" dirty="0" smtClean="0"/>
              <a:t>Scientist, explorer, writer of ‘The Origin of Species’</a:t>
            </a:r>
            <a:r>
              <a:rPr lang="en-GB" i="0" baseline="0" dirty="0" smtClean="0"/>
              <a:t>?</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10</a:t>
            </a:fld>
            <a:endParaRPr lang="en-US"/>
          </a:p>
        </p:txBody>
      </p:sp>
    </p:spTree>
    <p:extLst>
      <p:ext uri="{BB962C8B-B14F-4D97-AF65-F5344CB8AC3E}">
        <p14:creationId xmlns:p14="http://schemas.microsoft.com/office/powerpoint/2010/main" val="242220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1841 – age 30 – no job listed</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11</a:t>
            </a:fld>
            <a:endParaRPr lang="en-US"/>
          </a:p>
        </p:txBody>
      </p:sp>
    </p:spTree>
    <p:extLst>
      <p:ext uri="{BB962C8B-B14F-4D97-AF65-F5344CB8AC3E}">
        <p14:creationId xmlns:p14="http://schemas.microsoft.com/office/powerpoint/2010/main" val="297001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1851 – age 40 - M.A.</a:t>
            </a:r>
            <a:r>
              <a:rPr lang="en-GB" baseline="0" dirty="0" smtClean="0"/>
              <a:t> professor?</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12</a:t>
            </a:fld>
            <a:endParaRPr lang="en-US"/>
          </a:p>
        </p:txBody>
      </p:sp>
    </p:spTree>
    <p:extLst>
      <p:ext uri="{BB962C8B-B14F-4D97-AF65-F5344CB8AC3E}">
        <p14:creationId xmlns:p14="http://schemas.microsoft.com/office/powerpoint/2010/main" val="201077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1861 – age 50 - Justice of the P / M.A. / Author</a:t>
            </a:r>
            <a:r>
              <a:rPr lang="en-GB" baseline="0" dirty="0" smtClean="0"/>
              <a:t> of Scientific Works</a:t>
            </a:r>
          </a:p>
          <a:p>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He never wrote that he was a scientist or an explorer - Does this surprise you?</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13</a:t>
            </a:fld>
            <a:endParaRPr lang="en-US"/>
          </a:p>
        </p:txBody>
      </p:sp>
    </p:spTree>
    <p:extLst>
      <p:ext uri="{BB962C8B-B14F-4D97-AF65-F5344CB8AC3E}">
        <p14:creationId xmlns:p14="http://schemas.microsoft.com/office/powerpoint/2010/main" val="46218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lot</a:t>
            </a:r>
            <a:r>
              <a:rPr lang="en-GB" baseline="0" dirty="0" smtClean="0"/>
              <a:t> can change in 10 years (the time between each census) – just ask this famous Victorian nurse. Florence Nightingale.</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14</a:t>
            </a:fld>
            <a:endParaRPr lang="en-US"/>
          </a:p>
        </p:txBody>
      </p:sp>
    </p:spTree>
    <p:extLst>
      <p:ext uri="{BB962C8B-B14F-4D97-AF65-F5344CB8AC3E}">
        <p14:creationId xmlns:p14="http://schemas.microsoft.com/office/powerpoint/2010/main" val="153918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1851 she was living with her parents. After this </a:t>
            </a:r>
            <a:r>
              <a:rPr lang="en-GB" dirty="0" smtClean="0"/>
              <a:t>she</a:t>
            </a:r>
            <a:r>
              <a:rPr lang="en-GB" sz="1200" kern="1200" dirty="0" smtClean="0">
                <a:solidFill>
                  <a:schemeClr val="tx1"/>
                </a:solidFill>
                <a:effectLst/>
                <a:latin typeface="Times" charset="0"/>
                <a:ea typeface="MS PGothic" pitchFamily="34" charset="-128"/>
                <a:cs typeface="+mn-cs"/>
              </a:rPr>
              <a:t> </a:t>
            </a:r>
            <a:r>
              <a:rPr lang="en-GB" sz="1200" kern="1200" dirty="0" smtClean="0">
                <a:solidFill>
                  <a:schemeClr val="tx1"/>
                </a:solidFill>
                <a:effectLst/>
                <a:latin typeface="Times" charset="0"/>
                <a:ea typeface="MS PGothic" pitchFamily="34" charset="-128"/>
                <a:cs typeface="+mn-cs"/>
              </a:rPr>
              <a:t>became a nurse, tended the wounded of the Crimean War, showed that trained nurses and clean hospitals could save hundreds of lives, set up a training hospital and is credited with founding modern nursing. Became famous</a:t>
            </a:r>
            <a:r>
              <a:rPr lang="en-GB" sz="1200" kern="1200" baseline="0" dirty="0" smtClean="0">
                <a:solidFill>
                  <a:schemeClr val="tx1"/>
                </a:solidFill>
                <a:effectLst/>
                <a:latin typeface="Times" charset="0"/>
                <a:ea typeface="MS PGothic" pitchFamily="34" charset="-128"/>
                <a:cs typeface="+mn-cs"/>
              </a:rPr>
              <a:t> – was in the newspaper and was very well known.</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15</a:t>
            </a:fld>
            <a:endParaRPr lang="en-US"/>
          </a:p>
        </p:txBody>
      </p:sp>
    </p:spTree>
    <p:extLst>
      <p:ext uri="{BB962C8B-B14F-4D97-AF65-F5344CB8AC3E}">
        <p14:creationId xmlns:p14="http://schemas.microsoft.com/office/powerpoint/2010/main" val="623619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1861 she is ‘formerly Hospita</a:t>
            </a:r>
            <a:r>
              <a:rPr lang="en-GB" baseline="0" dirty="0" smtClean="0"/>
              <a:t>l Nurse’. </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16</a:t>
            </a:fld>
            <a:endParaRPr lang="en-US"/>
          </a:p>
        </p:txBody>
      </p:sp>
    </p:spTree>
    <p:extLst>
      <p:ext uri="{BB962C8B-B14F-4D97-AF65-F5344CB8AC3E}">
        <p14:creationId xmlns:p14="http://schemas.microsoft.com/office/powerpoint/2010/main" val="197352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in the census.</a:t>
            </a:r>
          </a:p>
          <a:p>
            <a:r>
              <a:rPr lang="en-GB" dirty="0" smtClean="0"/>
              <a:t>What can we discover about the lives of Victorian children?</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17</a:t>
            </a:fld>
            <a:endParaRPr lang="en-US"/>
          </a:p>
        </p:txBody>
      </p:sp>
    </p:spTree>
    <p:extLst>
      <p:ext uri="{BB962C8B-B14F-4D97-AF65-F5344CB8AC3E}">
        <p14:creationId xmlns:p14="http://schemas.microsoft.com/office/powerpoint/2010/main" val="49340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charset="0"/>
                <a:ea typeface="MS PGothic" pitchFamily="34" charset="-128"/>
                <a:cs typeface="+mn-cs"/>
              </a:rPr>
              <a:t>This page shows some of the boys described as ‘inmates’ at Colchester Union Workhouse in 1891.</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charset="0"/>
                <a:ea typeface="MS PGothic" pitchFamily="34" charset="-128"/>
                <a:cs typeface="+mn-cs"/>
              </a:rPr>
              <a:t>By this time school is free and compulsory for all children and we know at this time North School in Colchester, nearby and newly built accepted some of these children as students.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charset="0"/>
                <a:ea typeface="MS PGothic" pitchFamily="34" charset="-128"/>
                <a:cs typeface="+mn-cs"/>
              </a:rPr>
              <a:t>How could this have changed these children’s lives?</a:t>
            </a: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18</a:t>
            </a:fld>
            <a:endParaRPr lang="en-US"/>
          </a:p>
        </p:txBody>
      </p:sp>
    </p:spTree>
    <p:extLst>
      <p:ext uri="{BB962C8B-B14F-4D97-AF65-F5344CB8AC3E}">
        <p14:creationId xmlns:p14="http://schemas.microsoft.com/office/powerpoint/2010/main" val="21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Work house children were supposed to go to school. There was a work house only 10 minutes walk from North School.</a:t>
            </a:r>
          </a:p>
          <a:p>
            <a:r>
              <a:rPr lang="en-GB" baseline="0" dirty="0" smtClean="0"/>
              <a:t>November: How many children does the Head Teacher agree to take?</a:t>
            </a:r>
          </a:p>
          <a:p>
            <a:r>
              <a:rPr lang="en-GB" baseline="0" dirty="0" smtClean="0"/>
              <a:t>He waits for them to turn up.</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19</a:t>
            </a:fld>
            <a:endParaRPr lang="en-GB" altLang="en-US"/>
          </a:p>
        </p:txBody>
      </p:sp>
    </p:spTree>
    <p:extLst>
      <p:ext uri="{BB962C8B-B14F-4D97-AF65-F5344CB8AC3E}">
        <p14:creationId xmlns:p14="http://schemas.microsoft.com/office/powerpoint/2010/main" val="409489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the census? (Answer goes pink)</a:t>
            </a:r>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a:t>
            </a:fld>
            <a:endParaRPr lang="en-US"/>
          </a:p>
        </p:txBody>
      </p:sp>
    </p:spTree>
    <p:extLst>
      <p:ext uri="{BB962C8B-B14F-4D97-AF65-F5344CB8AC3E}">
        <p14:creationId xmlns:p14="http://schemas.microsoft.com/office/powerpoint/2010/main" val="1891367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December: </a:t>
            </a:r>
            <a:r>
              <a:rPr lang="en-GB" baseline="0" dirty="0" smtClean="0"/>
              <a:t>nearly a month later.</a:t>
            </a:r>
          </a:p>
          <a:p>
            <a:r>
              <a:rPr lang="en-GB" baseline="0" dirty="0" smtClean="0"/>
              <a:t>Have the work house children been allowed to go to school? </a:t>
            </a:r>
            <a:r>
              <a:rPr lang="en-GB" i="1" baseline="0" dirty="0" smtClean="0"/>
              <a:t>No</a:t>
            </a:r>
            <a:endParaRPr lang="en-GB" baseline="0" dirty="0" smtClean="0"/>
          </a:p>
          <a:p>
            <a:r>
              <a:rPr lang="en-GB" baseline="0" dirty="0" smtClean="0"/>
              <a:t>Why not? </a:t>
            </a:r>
            <a:r>
              <a:rPr lang="en-GB" i="1" baseline="0" dirty="0" smtClean="0"/>
              <a:t>Supposedly many are ill and all are being kept in (home for them is the workhouse)</a:t>
            </a:r>
            <a:endParaRPr lang="en-GB" baseline="0" dirty="0" smtClean="0"/>
          </a:p>
          <a:p>
            <a:r>
              <a:rPr lang="en-GB" baseline="0" dirty="0" smtClean="0"/>
              <a:t>There are many excuses given and the workhouse children keep missing school. The head teacher doesn’t believe that they are all ill and asks that some be allowed out.</a:t>
            </a:r>
          </a:p>
          <a:p>
            <a:r>
              <a:rPr lang="en-GB" baseline="0" dirty="0" smtClean="0"/>
              <a:t>What could be happening?</a:t>
            </a:r>
          </a:p>
          <a:p>
            <a:pPr marL="171450" indent="-171450">
              <a:buFont typeface="Arial" panose="020B0604020202020204" pitchFamily="34" charset="0"/>
              <a:buChar char="•"/>
            </a:pPr>
            <a:r>
              <a:rPr lang="en-GB" i="1" baseline="0" dirty="0" smtClean="0"/>
              <a:t>They could really be ill</a:t>
            </a:r>
          </a:p>
          <a:p>
            <a:pPr marL="171450" indent="-171450">
              <a:buFont typeface="Arial" panose="020B0604020202020204" pitchFamily="34" charset="0"/>
              <a:buChar char="•"/>
            </a:pPr>
            <a:r>
              <a:rPr lang="en-GB" i="1" baseline="0" dirty="0" smtClean="0"/>
              <a:t>The master is afraid that they will run away if he lets them out</a:t>
            </a:r>
          </a:p>
          <a:p>
            <a:pPr marL="171450" indent="-171450">
              <a:buFont typeface="Arial" panose="020B0604020202020204" pitchFamily="34" charset="0"/>
              <a:buChar char="•"/>
            </a:pPr>
            <a:r>
              <a:rPr lang="en-GB" i="1" baseline="0" dirty="0" smtClean="0"/>
              <a:t>The master earns money from work the children do. He wants them to do work and not go to school.</a:t>
            </a:r>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20</a:t>
            </a:fld>
            <a:endParaRPr lang="en-GB" altLang="en-US"/>
          </a:p>
        </p:txBody>
      </p:sp>
    </p:spTree>
    <p:extLst>
      <p:ext uri="{BB962C8B-B14F-4D97-AF65-F5344CB8AC3E}">
        <p14:creationId xmlns:p14="http://schemas.microsoft.com/office/powerpoint/2010/main" val="312998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in the census.</a:t>
            </a:r>
          </a:p>
          <a:p>
            <a:r>
              <a:rPr lang="en-GB" dirty="0" smtClean="0"/>
              <a:t>What can we discover about the lives of ordinary</a:t>
            </a:r>
            <a:r>
              <a:rPr lang="en-GB" baseline="0" dirty="0" smtClean="0"/>
              <a:t> </a:t>
            </a:r>
            <a:r>
              <a:rPr lang="en-GB" dirty="0" smtClean="0"/>
              <a:t>Victorian children?</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21</a:t>
            </a:fld>
            <a:endParaRPr lang="en-US"/>
          </a:p>
        </p:txBody>
      </p:sp>
    </p:spTree>
    <p:extLst>
      <p:ext uri="{BB962C8B-B14F-4D97-AF65-F5344CB8AC3E}">
        <p14:creationId xmlns:p14="http://schemas.microsoft.com/office/powerpoint/2010/main" val="49340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charset="0"/>
                <a:ea typeface="MS PGothic" pitchFamily="34" charset="-128"/>
                <a:cs typeface="+mn-cs"/>
              </a:rPr>
              <a:t>Start by challenging children’s information retrieval skills, asking what information they can gather from this 1851 census. Perhaps choose one person to be the character in a story – what do we know about them? How can we create a story from this?</a:t>
            </a: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22</a:t>
            </a:fld>
            <a:endParaRPr lang="en-US"/>
          </a:p>
        </p:txBody>
      </p:sp>
    </p:spTree>
    <p:extLst>
      <p:ext uri="{BB962C8B-B14F-4D97-AF65-F5344CB8AC3E}">
        <p14:creationId xmlns:p14="http://schemas.microsoft.com/office/powerpoint/2010/main" val="418365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Sarah’s story could start like this.</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23</a:t>
            </a:fld>
            <a:endParaRPr lang="en-US"/>
          </a:p>
        </p:txBody>
      </p:sp>
    </p:spTree>
    <p:extLst>
      <p:ext uri="{BB962C8B-B14F-4D97-AF65-F5344CB8AC3E}">
        <p14:creationId xmlns:p14="http://schemas.microsoft.com/office/powerpoint/2010/main" val="694387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Rose Slater/ Niece / 6 years old / Occupation </a:t>
            </a:r>
            <a:r>
              <a:rPr lang="en-GB" baseline="0" dirty="0" err="1" smtClean="0"/>
              <a:t>ChatterBox</a:t>
            </a:r>
            <a:r>
              <a:rPr lang="en-GB" baseline="0" dirty="0" smtClean="0"/>
              <a:t> /Liverpool Family 1911 census.</a:t>
            </a:r>
          </a:p>
          <a:p>
            <a:r>
              <a:rPr lang="en-GB" baseline="0" dirty="0" smtClean="0"/>
              <a:t>Rose has the occupation ‘</a:t>
            </a:r>
            <a:r>
              <a:rPr lang="en-GB" baseline="0" dirty="0" err="1" smtClean="0"/>
              <a:t>ChatterBox</a:t>
            </a:r>
            <a:r>
              <a:rPr lang="en-GB" baseline="0" dirty="0" smtClean="0"/>
              <a:t>’!</a:t>
            </a:r>
          </a:p>
          <a:p>
            <a:endParaRPr lang="en-GB" baseline="0" dirty="0" smtClean="0"/>
          </a:p>
          <a:p>
            <a:r>
              <a:rPr lang="en-GB" baseline="0" dirty="0" smtClean="0"/>
              <a:t>Found and posted by Dapper Historian. Twitter. https://twitter.com/DapperHistorian</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24</a:t>
            </a:fld>
            <a:endParaRPr lang="en-US"/>
          </a:p>
        </p:txBody>
      </p:sp>
    </p:spTree>
    <p:extLst>
      <p:ext uri="{BB962C8B-B14F-4D97-AF65-F5344CB8AC3E}">
        <p14:creationId xmlns:p14="http://schemas.microsoft.com/office/powerpoint/2010/main" val="2029481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Mary/ Daughter / 3 years old / Occupation “</a:t>
            </a:r>
            <a:r>
              <a:rPr lang="en-GB" sz="1200" b="0" i="0" kern="1200" dirty="0" smtClean="0">
                <a:solidFill>
                  <a:schemeClr val="tx1"/>
                </a:solidFill>
                <a:effectLst/>
                <a:latin typeface="Times" charset="0"/>
                <a:ea typeface="MS PGothic" pitchFamily="34" charset="-128"/>
                <a:cs typeface="+mn-cs"/>
              </a:rPr>
              <a:t>eating, sleeping &amp; talking” </a:t>
            </a:r>
            <a:r>
              <a:rPr lang="en-GB" baseline="0" dirty="0" smtClean="0"/>
              <a:t>/1881 census</a:t>
            </a:r>
          </a:p>
          <a:p>
            <a:r>
              <a:rPr lang="en-GB" baseline="0" dirty="0" smtClean="0"/>
              <a:t>Robert / Son / 1 year old / Occupation “Do” (means ditto – so eating, sleeping and talking the same as the writing in the box above) &amp; “Getting into mischief”</a:t>
            </a:r>
          </a:p>
          <a:p>
            <a:r>
              <a:rPr lang="en-GB" baseline="0" dirty="0" smtClean="0"/>
              <a:t>Found and posted by Dapper Historian. Twitter. https://twitter.com/DapperHistorian</a:t>
            </a:r>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25</a:t>
            </a:fld>
            <a:endParaRPr lang="en-US"/>
          </a:p>
        </p:txBody>
      </p:sp>
    </p:spTree>
    <p:extLst>
      <p:ext uri="{BB962C8B-B14F-4D97-AF65-F5344CB8AC3E}">
        <p14:creationId xmlns:p14="http://schemas.microsoft.com/office/powerpoint/2010/main" val="2668061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Charles Ellis / 7 years old / Occupation “</a:t>
            </a:r>
            <a:r>
              <a:rPr lang="en-GB" sz="1200" b="0" i="0" kern="1200" dirty="0" smtClean="0">
                <a:solidFill>
                  <a:schemeClr val="tx1"/>
                </a:solidFill>
                <a:effectLst/>
                <a:latin typeface="Times" charset="0"/>
                <a:ea typeface="MS PGothic" pitchFamily="34" charset="-128"/>
                <a:cs typeface="+mn-cs"/>
              </a:rPr>
              <a:t>goes to school, whistling as he goes” </a:t>
            </a:r>
            <a:r>
              <a:rPr lang="en-GB" baseline="0" dirty="0" smtClean="0"/>
              <a:t>/1851 census</a:t>
            </a:r>
          </a:p>
          <a:p>
            <a:endParaRPr lang="en-GB" sz="1200" b="0" i="0" kern="1200" dirty="0" smtClean="0">
              <a:solidFill>
                <a:schemeClr val="tx1"/>
              </a:solidFill>
              <a:effectLst/>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Found and posted by Dapper Historian. Twitter. https://twitter.com/DapperHistorian</a:t>
            </a:r>
          </a:p>
          <a:p>
            <a:endParaRPr lang="en-GB" sz="1200" b="0" i="0" kern="1200" dirty="0" smtClean="0">
              <a:solidFill>
                <a:schemeClr val="tx1"/>
              </a:solidFill>
              <a:effectLst/>
              <a:latin typeface="Times" charset="0"/>
              <a:ea typeface="MS PGothic" pitchFamily="34" charset="-128"/>
              <a:cs typeface="+mn-cs"/>
            </a:endParaRPr>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26</a:t>
            </a:fld>
            <a:endParaRPr lang="en-US"/>
          </a:p>
        </p:txBody>
      </p:sp>
    </p:spTree>
    <p:extLst>
      <p:ext uri="{BB962C8B-B14F-4D97-AF65-F5344CB8AC3E}">
        <p14:creationId xmlns:p14="http://schemas.microsoft.com/office/powerpoint/2010/main" val="3508631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Howard Benny / Son / 1 year old / Occupation “</a:t>
            </a:r>
            <a:r>
              <a:rPr lang="en-GB" sz="1200" b="0" i="0" kern="1200" dirty="0" smtClean="0">
                <a:solidFill>
                  <a:schemeClr val="tx1"/>
                </a:solidFill>
                <a:effectLst/>
                <a:latin typeface="Times" charset="0"/>
                <a:ea typeface="MS PGothic" pitchFamily="34" charset="-128"/>
                <a:cs typeface="+mn-cs"/>
              </a:rPr>
              <a:t>The Boss” </a:t>
            </a:r>
            <a:r>
              <a:rPr lang="en-GB" baseline="0" dirty="0" smtClean="0"/>
              <a:t>/1891 census</a:t>
            </a:r>
          </a:p>
          <a:p>
            <a:endParaRPr lang="en-GB" sz="1200" b="0" i="0" kern="1200" dirty="0" smtClean="0">
              <a:solidFill>
                <a:schemeClr val="tx1"/>
              </a:solidFill>
              <a:effectLst/>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Found and posted by Dapper Historian. Twitter. https://twitter.com/DapperHistorian</a:t>
            </a:r>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27</a:t>
            </a:fld>
            <a:endParaRPr lang="en-US"/>
          </a:p>
        </p:txBody>
      </p:sp>
    </p:spTree>
    <p:extLst>
      <p:ext uri="{BB962C8B-B14F-4D97-AF65-F5344CB8AC3E}">
        <p14:creationId xmlns:p14="http://schemas.microsoft.com/office/powerpoint/2010/main" val="1516191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print out</a:t>
            </a:r>
            <a:r>
              <a:rPr lang="en-GB" baseline="0" dirty="0" smtClean="0"/>
              <a:t> or zoom in to any of the slides included here.</a:t>
            </a:r>
          </a:p>
          <a:p>
            <a:r>
              <a:rPr lang="en-GB" baseline="0" dirty="0" smtClean="0"/>
              <a:t>A ‘census day’ at school could include lessons across the curriculum.</a:t>
            </a:r>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28</a:t>
            </a:fld>
            <a:endParaRPr lang="en-US"/>
          </a:p>
        </p:txBody>
      </p:sp>
    </p:spTree>
    <p:extLst>
      <p:ext uri="{BB962C8B-B14F-4D97-AF65-F5344CB8AC3E}">
        <p14:creationId xmlns:p14="http://schemas.microsoft.com/office/powerpoint/2010/main" val="2864170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Was this useful to you?</a:t>
            </a:r>
          </a:p>
          <a:p>
            <a:r>
              <a:rPr lang="en-GB" sz="1200" dirty="0" smtClean="0">
                <a:solidFill>
                  <a:schemeClr val="bg1"/>
                </a:solidFill>
              </a:rPr>
              <a:t>Help us shape our content and share good ideas for other teachers.</a:t>
            </a:r>
          </a:p>
          <a:p>
            <a:r>
              <a:rPr lang="en-GB" dirty="0" smtClean="0"/>
              <a:t>E-mail Valina at:</a:t>
            </a:r>
          </a:p>
          <a:p>
            <a:r>
              <a:rPr lang="en-GB" dirty="0" smtClean="0"/>
              <a:t>heritage.education@essex.gov.uk</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29</a:t>
            </a:fld>
            <a:endParaRPr lang="en-GB" altLang="en-US"/>
          </a:p>
        </p:txBody>
      </p:sp>
    </p:spTree>
    <p:extLst>
      <p:ext uri="{BB962C8B-B14F-4D97-AF65-F5344CB8AC3E}">
        <p14:creationId xmlns:p14="http://schemas.microsoft.com/office/powerpoint/2010/main" val="346461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a:t>
            </a:r>
            <a:r>
              <a:rPr lang="en-GB" baseline="30000" dirty="0" smtClean="0"/>
              <a:t>nd</a:t>
            </a:r>
            <a:r>
              <a:rPr lang="en-GB" dirty="0" smtClean="0"/>
              <a:t> addition OS map. 1897. Map 52-8. New</a:t>
            </a:r>
            <a:r>
              <a:rPr lang="en-GB" baseline="0" dirty="0" smtClean="0"/>
              <a:t> London Road, Chelmsford, Essex.</a:t>
            </a:r>
            <a:endParaRPr lang="en-GB" dirty="0" smtClean="0"/>
          </a:p>
          <a:p>
            <a:r>
              <a:rPr lang="en-GB" dirty="0" smtClean="0"/>
              <a:t>Can</a:t>
            </a:r>
            <a:r>
              <a:rPr lang="en-GB" baseline="0" dirty="0" smtClean="0"/>
              <a:t> you find New London Road (press again to highlight)</a:t>
            </a:r>
          </a:p>
          <a:p>
            <a:r>
              <a:rPr lang="en-GB" baseline="0" dirty="0" smtClean="0"/>
              <a:t>Who might live here?</a:t>
            </a:r>
          </a:p>
          <a:p>
            <a:r>
              <a:rPr lang="en-GB" baseline="0" dirty="0" smtClean="0"/>
              <a:t>There are children (we can see their schools).</a:t>
            </a:r>
          </a:p>
          <a:p>
            <a:r>
              <a:rPr lang="en-GB" baseline="0" dirty="0" smtClean="0"/>
              <a:t>Adults and children might work in the factories (We can see ‘Arc works’ – that supplied electricity to the town (press again for picture) and other factories.)</a:t>
            </a:r>
          </a:p>
          <a:p>
            <a:r>
              <a:rPr lang="en-GB" dirty="0" smtClean="0"/>
              <a:t>How</a:t>
            </a:r>
            <a:r>
              <a:rPr lang="en-GB" baseline="0" dirty="0" smtClean="0"/>
              <a:t> could we find out more about the people who lived here? </a:t>
            </a:r>
            <a:r>
              <a:rPr lang="en-GB" i="1" baseline="0" dirty="0" smtClean="0"/>
              <a:t>The Census.</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3</a:t>
            </a:fld>
            <a:endParaRPr lang="en-US"/>
          </a:p>
        </p:txBody>
      </p:sp>
    </p:spTree>
    <p:extLst>
      <p:ext uri="{BB962C8B-B14F-4D97-AF65-F5344CB8AC3E}">
        <p14:creationId xmlns:p14="http://schemas.microsoft.com/office/powerpoint/2010/main" val="349111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census was taken Sunday 5</a:t>
            </a:r>
            <a:r>
              <a:rPr lang="en-GB" baseline="30000" dirty="0" smtClean="0"/>
              <a:t>th</a:t>
            </a:r>
            <a:r>
              <a:rPr lang="en-GB" dirty="0" smtClean="0"/>
              <a:t> April 1891 for part</a:t>
            </a:r>
            <a:r>
              <a:rPr lang="en-GB" baseline="0" dirty="0" smtClean="0"/>
              <a:t> of New London Road.</a:t>
            </a:r>
          </a:p>
          <a:p>
            <a:endParaRPr lang="en-GB" baseline="0" dirty="0" smtClean="0"/>
          </a:p>
          <a:p>
            <a:r>
              <a:rPr lang="en-GB" baseline="0" dirty="0" smtClean="0"/>
              <a:t>What are the challenges of using this source? Handwriting, the clerks tick off the information they have gathered – making it difficult to see, some symbols and abbreviations that we don’t know.</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4</a:t>
            </a:fld>
            <a:endParaRPr lang="en-US"/>
          </a:p>
        </p:txBody>
      </p:sp>
    </p:spTree>
    <p:extLst>
      <p:ext uri="{BB962C8B-B14F-4D97-AF65-F5344CB8AC3E}">
        <p14:creationId xmlns:p14="http://schemas.microsoft.com/office/powerpoint/2010/main" val="124661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can we find out from looking at this census?</a:t>
            </a:r>
          </a:p>
          <a:p>
            <a:r>
              <a:rPr lang="en-GB" dirty="0" smtClean="0"/>
              <a:t>Who</a:t>
            </a:r>
            <a:r>
              <a:rPr lang="en-GB" baseline="0" dirty="0" smtClean="0"/>
              <a:t> is the oldest? The youngest?</a:t>
            </a:r>
          </a:p>
          <a:p>
            <a:r>
              <a:rPr lang="en-GB" sz="1200" kern="1200" dirty="0" smtClean="0">
                <a:solidFill>
                  <a:schemeClr val="tx1"/>
                </a:solidFill>
                <a:effectLst/>
                <a:latin typeface="Times" charset="0"/>
                <a:ea typeface="MS PGothic" pitchFamily="34" charset="-128"/>
                <a:cs typeface="+mn-cs"/>
              </a:rPr>
              <a:t>Can you find a scholar (a child who goes to school)?</a:t>
            </a:r>
          </a:p>
          <a:p>
            <a:r>
              <a:rPr lang="en-GB" sz="1200" kern="1200" dirty="0" smtClean="0">
                <a:solidFill>
                  <a:schemeClr val="tx1"/>
                </a:solidFill>
                <a:effectLst/>
                <a:latin typeface="Times" charset="0"/>
                <a:ea typeface="MS PGothic" pitchFamily="34" charset="-128"/>
                <a:cs typeface="+mn-cs"/>
              </a:rPr>
              <a:t>Who does a job you’ve heard of?</a:t>
            </a:r>
            <a:r>
              <a:rPr lang="en-GB" sz="1200" kern="1200" baseline="0" dirty="0" smtClean="0">
                <a:solidFill>
                  <a:schemeClr val="tx1"/>
                </a:solidFill>
                <a:effectLst/>
                <a:latin typeface="Times" charset="0"/>
                <a:ea typeface="MS PGothic" pitchFamily="34" charset="-128"/>
                <a:cs typeface="+mn-cs"/>
              </a:rPr>
              <a:t> Is there a job you haven’t heard of?</a:t>
            </a:r>
            <a:endParaRPr lang="en-GB" sz="1200" kern="1200" dirty="0" smtClean="0">
              <a:solidFill>
                <a:schemeClr val="tx1"/>
              </a:solidFill>
              <a:effectLst/>
              <a:latin typeface="Times" charset="0"/>
              <a:ea typeface="MS PGothic" pitchFamily="34" charset="-128"/>
              <a:cs typeface="+mn-cs"/>
            </a:endParaRPr>
          </a:p>
          <a:p>
            <a:r>
              <a:rPr lang="en-GB" sz="1200" kern="1200" dirty="0" smtClean="0">
                <a:solidFill>
                  <a:schemeClr val="tx1"/>
                </a:solidFill>
                <a:effectLst/>
                <a:latin typeface="Times" charset="0"/>
                <a:ea typeface="MS PGothic" pitchFamily="34" charset="-128"/>
                <a:cs typeface="+mn-cs"/>
              </a:rPr>
              <a:t>Who was born furthest away?</a:t>
            </a: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5</a:t>
            </a:fld>
            <a:endParaRPr lang="en-US"/>
          </a:p>
        </p:txBody>
      </p:sp>
    </p:spTree>
    <p:extLst>
      <p:ext uri="{BB962C8B-B14F-4D97-AF65-F5344CB8AC3E}">
        <p14:creationId xmlns:p14="http://schemas.microsoft.com/office/powerpoint/2010/main" val="146987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was the information gathered?</a:t>
            </a:r>
          </a:p>
          <a:p>
            <a:r>
              <a:rPr lang="en-GB" dirty="0" smtClean="0"/>
              <a:t>After</a:t>
            </a:r>
            <a:r>
              <a:rPr lang="en-GB" baseline="0" dirty="0" smtClean="0"/>
              <a:t> 1911 each household would write their own information down.</a:t>
            </a:r>
          </a:p>
          <a:p>
            <a:r>
              <a:rPr lang="en-GB" baseline="0" dirty="0" smtClean="0"/>
              <a:t>In Victorian Times (when many people could not read or write) a census taker, like the gentleman pictured would come to your house and ask questions.</a:t>
            </a:r>
          </a:p>
          <a:p>
            <a:r>
              <a:rPr lang="en-GB" baseline="0" dirty="0" smtClean="0"/>
              <a:t>Sometimes they got things wrong. Sometimes people told lies (like the lady above lying about her age).</a:t>
            </a: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6</a:t>
            </a:fld>
            <a:endParaRPr lang="en-US"/>
          </a:p>
        </p:txBody>
      </p:sp>
    </p:spTree>
    <p:extLst>
      <p:ext uri="{BB962C8B-B14F-4D97-AF65-F5344CB8AC3E}">
        <p14:creationId xmlns:p14="http://schemas.microsoft.com/office/powerpoint/2010/main" val="363084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census</a:t>
            </a:r>
            <a:r>
              <a:rPr lang="en-GB" baseline="0" dirty="0" smtClean="0"/>
              <a:t> from 1881. The landlord has a number of lodgers staying in his house. Including old Joe … it looks like the landlord has forgotten his surname.</a:t>
            </a:r>
          </a:p>
          <a:p>
            <a:r>
              <a:rPr lang="en-GB" baseline="0" dirty="0" smtClean="0"/>
              <a:t>Even worse, he has forgotten Old Joe’s wife's first name and surname. </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7</a:t>
            </a:fld>
            <a:endParaRPr lang="en-US"/>
          </a:p>
        </p:txBody>
      </p:sp>
    </p:spTree>
    <p:extLst>
      <p:ext uri="{BB962C8B-B14F-4D97-AF65-F5344CB8AC3E}">
        <p14:creationId xmlns:p14="http://schemas.microsoft.com/office/powerpoint/2010/main" val="201562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Times" charset="0"/>
                <a:ea typeface="MS PGothic" pitchFamily="34" charset="-128"/>
                <a:cs typeface="+mn-cs"/>
              </a:rPr>
              <a:t>The magician, the Great Lafayette (probably not his</a:t>
            </a:r>
            <a:r>
              <a:rPr lang="en-GB" sz="1200" b="0" i="0" kern="1200" baseline="0" dirty="0" smtClean="0">
                <a:solidFill>
                  <a:schemeClr val="tx1"/>
                </a:solidFill>
                <a:effectLst/>
                <a:latin typeface="Times" charset="0"/>
                <a:ea typeface="MS PGothic" pitchFamily="34" charset="-128"/>
                <a:cs typeface="+mn-cs"/>
              </a:rPr>
              <a:t> real name)</a:t>
            </a:r>
            <a:r>
              <a:rPr lang="en-GB" sz="1200" b="0" i="0" kern="1200" dirty="0" smtClean="0">
                <a:solidFill>
                  <a:schemeClr val="tx1"/>
                </a:solidFill>
                <a:effectLst/>
                <a:latin typeface="Times" charset="0"/>
                <a:ea typeface="MS PGothic" pitchFamily="34" charset="-128"/>
                <a:cs typeface="+mn-cs"/>
              </a:rPr>
              <a:t> in the 1911 census, gave his disability as "too good" and listed his treasured dog Beauty as his daughter! (press again to zoom in)</a:t>
            </a:r>
          </a:p>
          <a:p>
            <a:r>
              <a:rPr lang="en-GB" sz="1200" b="0" i="0" kern="1200" dirty="0" smtClean="0">
                <a:solidFill>
                  <a:schemeClr val="tx1"/>
                </a:solidFill>
                <a:effectLst/>
                <a:latin typeface="Times" charset="0"/>
                <a:ea typeface="MS PGothic" pitchFamily="34" charset="-128"/>
                <a:cs typeface="+mn-cs"/>
              </a:rPr>
              <a:t>The annoyed clerk has crossed</a:t>
            </a:r>
            <a:r>
              <a:rPr lang="en-GB" sz="1200" b="0" i="0" kern="1200" baseline="0" dirty="0" smtClean="0">
                <a:solidFill>
                  <a:schemeClr val="tx1"/>
                </a:solidFill>
                <a:effectLst/>
                <a:latin typeface="Times" charset="0"/>
                <a:ea typeface="MS PGothic" pitchFamily="34" charset="-128"/>
                <a:cs typeface="+mn-cs"/>
              </a:rPr>
              <a:t> it out with red pen.</a:t>
            </a:r>
            <a:endParaRPr lang="en-GB" sz="1200" b="0" i="0" kern="1200" dirty="0" smtClean="0">
              <a:solidFill>
                <a:schemeClr val="tx1"/>
              </a:solidFill>
              <a:effectLst/>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Found and posted by Dapper Historian. Twitter. https://twitter.com/DapperHistorian</a:t>
            </a:r>
            <a:endParaRPr lang="en-GB" dirty="0" smtClean="0"/>
          </a:p>
          <a:p>
            <a:endParaRPr lang="en-GB" sz="1200" b="0" i="0" kern="1200" dirty="0" smtClean="0">
              <a:solidFill>
                <a:schemeClr val="tx1"/>
              </a:solidFill>
              <a:effectLst/>
              <a:latin typeface="Times" charset="0"/>
              <a:ea typeface="MS PGothic" pitchFamily="34" charset="-128"/>
              <a:cs typeface="+mn-cs"/>
            </a:endParaRPr>
          </a:p>
          <a:p>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8</a:t>
            </a:fld>
            <a:endParaRPr lang="en-US"/>
          </a:p>
        </p:txBody>
      </p:sp>
    </p:spTree>
    <p:extLst>
      <p:ext uri="{BB962C8B-B14F-4D97-AF65-F5344CB8AC3E}">
        <p14:creationId xmlns:p14="http://schemas.microsoft.com/office/powerpoint/2010/main" val="391637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Significant</a:t>
            </a:r>
            <a:r>
              <a:rPr lang="en-GB" baseline="0" dirty="0" smtClean="0"/>
              <a:t> individuals</a:t>
            </a:r>
          </a:p>
          <a:p>
            <a:r>
              <a:rPr lang="en-GB" baseline="0" dirty="0" smtClean="0"/>
              <a:t>Famous people are also recorded on the census.</a:t>
            </a:r>
            <a:endParaRPr lang="en-GB" dirty="0"/>
          </a:p>
        </p:txBody>
      </p:sp>
      <p:sp>
        <p:nvSpPr>
          <p:cNvPr id="4" name="Slide Number Placeholder 3"/>
          <p:cNvSpPr>
            <a:spLocks noGrp="1"/>
          </p:cNvSpPr>
          <p:nvPr>
            <p:ph type="sldNum" sz="quarter" idx="10"/>
          </p:nvPr>
        </p:nvSpPr>
        <p:spPr/>
        <p:txBody>
          <a:bodyPr/>
          <a:lstStyle/>
          <a:p>
            <a:pPr>
              <a:defRPr/>
            </a:pPr>
            <a:fld id="{86DD214E-EFA1-4449-A914-56417C3A9286}" type="slidenum">
              <a:rPr lang="en-US" smtClean="0"/>
              <a:pPr>
                <a:defRPr/>
              </a:pPr>
              <a:t>9</a:t>
            </a:fld>
            <a:endParaRPr lang="en-US"/>
          </a:p>
        </p:txBody>
      </p:sp>
    </p:spTree>
    <p:extLst>
      <p:ext uri="{BB962C8B-B14F-4D97-AF65-F5344CB8AC3E}">
        <p14:creationId xmlns:p14="http://schemas.microsoft.com/office/powerpoint/2010/main" val="493404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4" name="Picture 6" descr="ECC ppt 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6400800" y="4191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a:ea typeface="ＭＳ Ｐゴシック" charset="0"/>
            </a:endParaRPr>
          </a:p>
        </p:txBody>
      </p:sp>
      <p:sp>
        <p:nvSpPr>
          <p:cNvPr id="7171" name="Rectangle 3"/>
          <p:cNvSpPr>
            <a:spLocks noGrp="1" noChangeArrowheads="1"/>
          </p:cNvSpPr>
          <p:nvPr>
            <p:ph type="ctrTitle"/>
          </p:nvPr>
        </p:nvSpPr>
        <p:spPr>
          <a:xfrm>
            <a:off x="685800" y="1752600"/>
            <a:ext cx="7772400" cy="1143000"/>
          </a:xfrm>
        </p:spPr>
        <p:txBody>
          <a:bodyPr/>
          <a:lstStyle>
            <a:lvl1pPr>
              <a:defRPr sz="3700"/>
            </a:lvl1pPr>
          </a:lstStyle>
          <a:p>
            <a:pPr lvl="0"/>
            <a:r>
              <a:rPr lang="en-US" noProof="0" smtClean="0"/>
              <a:t>Click to edit Master title style</a:t>
            </a:r>
          </a:p>
        </p:txBody>
      </p:sp>
      <p:sp>
        <p:nvSpPr>
          <p:cNvPr id="7172" name="Rectangle 4"/>
          <p:cNvSpPr>
            <a:spLocks noGrp="1" noChangeArrowheads="1"/>
          </p:cNvSpPr>
          <p:nvPr>
            <p:ph type="subTitle" idx="1"/>
          </p:nvPr>
        </p:nvSpPr>
        <p:spPr>
          <a:xfrm>
            <a:off x="685800" y="3124200"/>
            <a:ext cx="7772400" cy="1447800"/>
          </a:xfrm>
        </p:spPr>
        <p:txBody>
          <a:bodyPr/>
          <a:lstStyle>
            <a:lvl1pPr marL="0" indent="0">
              <a:buFontTx/>
              <a:buNone/>
              <a:defRPr sz="2200"/>
            </a:lvl1pPr>
          </a:lstStyle>
          <a:p>
            <a:pPr lvl="0"/>
            <a:r>
              <a:rPr lang="en-US" noProof="0" smtClean="0"/>
              <a:t>Click to edit Master subtitle style</a:t>
            </a:r>
          </a:p>
        </p:txBody>
      </p:sp>
    </p:spTree>
    <p:extLst>
      <p:ext uri="{BB962C8B-B14F-4D97-AF65-F5344CB8AC3E}">
        <p14:creationId xmlns:p14="http://schemas.microsoft.com/office/powerpoint/2010/main" val="1274250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sldNum" sz="quarter" idx="10"/>
          </p:nvPr>
        </p:nvSpPr>
        <p:spPr>
          <a:ln/>
        </p:spPr>
        <p:txBody>
          <a:bodyPr/>
          <a:lstStyle>
            <a:lvl1pPr>
              <a:defRPr/>
            </a:lvl1pPr>
          </a:lstStyle>
          <a:p>
            <a:pPr>
              <a:defRPr/>
            </a:pPr>
            <a:fld id="{CA82A8B6-62A5-4F35-9100-17182E3A1369}" type="slidenum">
              <a:rPr lang="en-US"/>
              <a:pPr>
                <a:defRPr/>
              </a:pPr>
              <a:t>‹#›</a:t>
            </a:fld>
            <a:endParaRPr lang="en-US">
              <a:solidFill>
                <a:schemeClr val="tx1"/>
              </a:solidFill>
            </a:endParaRPr>
          </a:p>
        </p:txBody>
      </p:sp>
    </p:spTree>
    <p:extLst>
      <p:ext uri="{BB962C8B-B14F-4D97-AF65-F5344CB8AC3E}">
        <p14:creationId xmlns:p14="http://schemas.microsoft.com/office/powerpoint/2010/main" val="271656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143000"/>
            <a:ext cx="196215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43000"/>
            <a:ext cx="573405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sldNum" sz="quarter" idx="10"/>
          </p:nvPr>
        </p:nvSpPr>
        <p:spPr>
          <a:ln/>
        </p:spPr>
        <p:txBody>
          <a:bodyPr/>
          <a:lstStyle>
            <a:lvl1pPr>
              <a:defRPr/>
            </a:lvl1pPr>
          </a:lstStyle>
          <a:p>
            <a:pPr>
              <a:defRPr/>
            </a:pPr>
            <a:fld id="{737112D7-91BF-4183-8A15-379895964A65}" type="slidenum">
              <a:rPr lang="en-US"/>
              <a:pPr>
                <a:defRPr/>
              </a:pPr>
              <a:t>‹#›</a:t>
            </a:fld>
            <a:endParaRPr lang="en-US">
              <a:solidFill>
                <a:schemeClr val="tx1"/>
              </a:solidFill>
            </a:endParaRPr>
          </a:p>
        </p:txBody>
      </p:sp>
    </p:spTree>
    <p:extLst>
      <p:ext uri="{BB962C8B-B14F-4D97-AF65-F5344CB8AC3E}">
        <p14:creationId xmlns:p14="http://schemas.microsoft.com/office/powerpoint/2010/main" val="324463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438400"/>
            <a:ext cx="38481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438400"/>
            <a:ext cx="38481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0"/>
          <p:cNvSpPr>
            <a:spLocks noGrp="1" noChangeArrowheads="1"/>
          </p:cNvSpPr>
          <p:nvPr>
            <p:ph type="sldNum" sz="quarter" idx="10"/>
          </p:nvPr>
        </p:nvSpPr>
        <p:spPr>
          <a:ln/>
        </p:spPr>
        <p:txBody>
          <a:bodyPr/>
          <a:lstStyle>
            <a:lvl1pPr>
              <a:defRPr/>
            </a:lvl1pPr>
          </a:lstStyle>
          <a:p>
            <a:pPr>
              <a:defRPr/>
            </a:pPr>
            <a:fld id="{545DC395-8ED0-40DF-B9BB-78DBC33C6EEB}" type="slidenum">
              <a:rPr lang="en-US"/>
              <a:pPr>
                <a:defRPr/>
              </a:pPr>
              <a:t>‹#›</a:t>
            </a:fld>
            <a:endParaRPr lang="en-US">
              <a:solidFill>
                <a:schemeClr val="tx1"/>
              </a:solidFill>
            </a:endParaRPr>
          </a:p>
        </p:txBody>
      </p:sp>
    </p:spTree>
    <p:extLst>
      <p:ext uri="{BB962C8B-B14F-4D97-AF65-F5344CB8AC3E}">
        <p14:creationId xmlns:p14="http://schemas.microsoft.com/office/powerpoint/2010/main" val="222995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sldNum" sz="quarter" idx="10"/>
          </p:nvPr>
        </p:nvSpPr>
        <p:spPr>
          <a:ln/>
        </p:spPr>
        <p:txBody>
          <a:bodyPr/>
          <a:lstStyle>
            <a:lvl1pPr>
              <a:defRPr/>
            </a:lvl1pPr>
          </a:lstStyle>
          <a:p>
            <a:pPr>
              <a:defRPr/>
            </a:pPr>
            <a:fld id="{9B6F3EC3-4F54-4141-9820-8C188AFD5A24}" type="slidenum">
              <a:rPr lang="en-US"/>
              <a:pPr>
                <a:defRPr/>
              </a:pPr>
              <a:t>‹#›</a:t>
            </a:fld>
            <a:endParaRPr lang="en-US">
              <a:solidFill>
                <a:schemeClr val="tx1"/>
              </a:solidFill>
            </a:endParaRPr>
          </a:p>
        </p:txBody>
      </p:sp>
    </p:spTree>
    <p:extLst>
      <p:ext uri="{BB962C8B-B14F-4D97-AF65-F5344CB8AC3E}">
        <p14:creationId xmlns:p14="http://schemas.microsoft.com/office/powerpoint/2010/main" val="80906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0"/>
          <p:cNvSpPr>
            <a:spLocks noGrp="1" noChangeArrowheads="1"/>
          </p:cNvSpPr>
          <p:nvPr>
            <p:ph type="sldNum" sz="quarter" idx="10"/>
          </p:nvPr>
        </p:nvSpPr>
        <p:spPr>
          <a:ln/>
        </p:spPr>
        <p:txBody>
          <a:bodyPr/>
          <a:lstStyle>
            <a:lvl1pPr>
              <a:defRPr/>
            </a:lvl1pPr>
          </a:lstStyle>
          <a:p>
            <a:pPr>
              <a:defRPr/>
            </a:pPr>
            <a:fld id="{5AC488E0-3C20-4BFA-8788-94A5C0C34050}" type="slidenum">
              <a:rPr lang="en-US"/>
              <a:pPr>
                <a:defRPr/>
              </a:pPr>
              <a:t>‹#›</a:t>
            </a:fld>
            <a:endParaRPr lang="en-US">
              <a:solidFill>
                <a:schemeClr val="tx1"/>
              </a:solidFill>
            </a:endParaRPr>
          </a:p>
        </p:txBody>
      </p:sp>
    </p:spTree>
    <p:extLst>
      <p:ext uri="{BB962C8B-B14F-4D97-AF65-F5344CB8AC3E}">
        <p14:creationId xmlns:p14="http://schemas.microsoft.com/office/powerpoint/2010/main" val="119477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438400"/>
            <a:ext cx="38481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438400"/>
            <a:ext cx="38481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0"/>
          <p:cNvSpPr>
            <a:spLocks noGrp="1" noChangeArrowheads="1"/>
          </p:cNvSpPr>
          <p:nvPr>
            <p:ph type="sldNum" sz="quarter" idx="10"/>
          </p:nvPr>
        </p:nvSpPr>
        <p:spPr>
          <a:ln/>
        </p:spPr>
        <p:txBody>
          <a:bodyPr/>
          <a:lstStyle>
            <a:lvl1pPr>
              <a:defRPr/>
            </a:lvl1pPr>
          </a:lstStyle>
          <a:p>
            <a:pPr>
              <a:defRPr/>
            </a:pPr>
            <a:fld id="{965DF208-F6BA-48D2-BE32-DFD9BEF01210}" type="slidenum">
              <a:rPr lang="en-US"/>
              <a:pPr>
                <a:defRPr/>
              </a:pPr>
              <a:t>‹#›</a:t>
            </a:fld>
            <a:endParaRPr lang="en-US">
              <a:solidFill>
                <a:schemeClr val="tx1"/>
              </a:solidFill>
            </a:endParaRPr>
          </a:p>
        </p:txBody>
      </p:sp>
    </p:spTree>
    <p:extLst>
      <p:ext uri="{BB962C8B-B14F-4D97-AF65-F5344CB8AC3E}">
        <p14:creationId xmlns:p14="http://schemas.microsoft.com/office/powerpoint/2010/main" val="144671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0"/>
          <p:cNvSpPr>
            <a:spLocks noGrp="1" noChangeArrowheads="1"/>
          </p:cNvSpPr>
          <p:nvPr>
            <p:ph type="sldNum" sz="quarter" idx="10"/>
          </p:nvPr>
        </p:nvSpPr>
        <p:spPr>
          <a:ln/>
        </p:spPr>
        <p:txBody>
          <a:bodyPr/>
          <a:lstStyle>
            <a:lvl1pPr>
              <a:defRPr/>
            </a:lvl1pPr>
          </a:lstStyle>
          <a:p>
            <a:pPr>
              <a:defRPr/>
            </a:pPr>
            <a:fld id="{7D32E8C3-048F-4DB5-AD06-35246EB5EAB0}" type="slidenum">
              <a:rPr lang="en-US"/>
              <a:pPr>
                <a:defRPr/>
              </a:pPr>
              <a:t>‹#›</a:t>
            </a:fld>
            <a:endParaRPr lang="en-US">
              <a:solidFill>
                <a:schemeClr val="tx1"/>
              </a:solidFill>
            </a:endParaRPr>
          </a:p>
        </p:txBody>
      </p:sp>
    </p:spTree>
    <p:extLst>
      <p:ext uri="{BB962C8B-B14F-4D97-AF65-F5344CB8AC3E}">
        <p14:creationId xmlns:p14="http://schemas.microsoft.com/office/powerpoint/2010/main" val="90127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0"/>
          <p:cNvSpPr>
            <a:spLocks noGrp="1" noChangeArrowheads="1"/>
          </p:cNvSpPr>
          <p:nvPr>
            <p:ph type="sldNum" sz="quarter" idx="10"/>
          </p:nvPr>
        </p:nvSpPr>
        <p:spPr>
          <a:ln/>
        </p:spPr>
        <p:txBody>
          <a:bodyPr/>
          <a:lstStyle>
            <a:lvl1pPr>
              <a:defRPr/>
            </a:lvl1pPr>
          </a:lstStyle>
          <a:p>
            <a:pPr>
              <a:defRPr/>
            </a:pPr>
            <a:fld id="{CE51CBBA-793B-47FA-BF78-E4AFC9490453}" type="slidenum">
              <a:rPr lang="en-US"/>
              <a:pPr>
                <a:defRPr/>
              </a:pPr>
              <a:t>‹#›</a:t>
            </a:fld>
            <a:endParaRPr lang="en-US">
              <a:solidFill>
                <a:schemeClr val="tx1"/>
              </a:solidFill>
            </a:endParaRPr>
          </a:p>
        </p:txBody>
      </p:sp>
    </p:spTree>
    <p:extLst>
      <p:ext uri="{BB962C8B-B14F-4D97-AF65-F5344CB8AC3E}">
        <p14:creationId xmlns:p14="http://schemas.microsoft.com/office/powerpoint/2010/main" val="251312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
          <p:cNvSpPr>
            <a:spLocks noGrp="1" noChangeArrowheads="1"/>
          </p:cNvSpPr>
          <p:nvPr>
            <p:ph type="sldNum" sz="quarter" idx="10"/>
          </p:nvPr>
        </p:nvSpPr>
        <p:spPr>
          <a:ln/>
        </p:spPr>
        <p:txBody>
          <a:bodyPr/>
          <a:lstStyle>
            <a:lvl1pPr>
              <a:defRPr/>
            </a:lvl1pPr>
          </a:lstStyle>
          <a:p>
            <a:pPr>
              <a:defRPr/>
            </a:pPr>
            <a:fld id="{9869346E-AA40-4AEA-AEC6-92B260C469A1}" type="slidenum">
              <a:rPr lang="en-US"/>
              <a:pPr>
                <a:defRPr/>
              </a:pPr>
              <a:t>‹#›</a:t>
            </a:fld>
            <a:endParaRPr lang="en-US">
              <a:solidFill>
                <a:schemeClr val="tx1"/>
              </a:solidFill>
            </a:endParaRPr>
          </a:p>
        </p:txBody>
      </p:sp>
    </p:spTree>
    <p:extLst>
      <p:ext uri="{BB962C8B-B14F-4D97-AF65-F5344CB8AC3E}">
        <p14:creationId xmlns:p14="http://schemas.microsoft.com/office/powerpoint/2010/main" val="3278720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0"/>
          <p:cNvSpPr>
            <a:spLocks noGrp="1" noChangeArrowheads="1"/>
          </p:cNvSpPr>
          <p:nvPr>
            <p:ph type="sldNum" sz="quarter" idx="10"/>
          </p:nvPr>
        </p:nvSpPr>
        <p:spPr>
          <a:ln/>
        </p:spPr>
        <p:txBody>
          <a:bodyPr/>
          <a:lstStyle>
            <a:lvl1pPr>
              <a:defRPr/>
            </a:lvl1pPr>
          </a:lstStyle>
          <a:p>
            <a:pPr>
              <a:defRPr/>
            </a:pPr>
            <a:fld id="{3412CAA3-43A5-49BE-BE7C-AC13A46032AD}" type="slidenum">
              <a:rPr lang="en-US"/>
              <a:pPr>
                <a:defRPr/>
              </a:pPr>
              <a:t>‹#›</a:t>
            </a:fld>
            <a:endParaRPr lang="en-US">
              <a:solidFill>
                <a:schemeClr val="tx1"/>
              </a:solidFill>
            </a:endParaRPr>
          </a:p>
        </p:txBody>
      </p:sp>
    </p:spTree>
    <p:extLst>
      <p:ext uri="{BB962C8B-B14F-4D97-AF65-F5344CB8AC3E}">
        <p14:creationId xmlns:p14="http://schemas.microsoft.com/office/powerpoint/2010/main" val="9563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0"/>
          <p:cNvSpPr>
            <a:spLocks noGrp="1" noChangeArrowheads="1"/>
          </p:cNvSpPr>
          <p:nvPr>
            <p:ph type="sldNum" sz="quarter" idx="10"/>
          </p:nvPr>
        </p:nvSpPr>
        <p:spPr>
          <a:ln/>
        </p:spPr>
        <p:txBody>
          <a:bodyPr/>
          <a:lstStyle>
            <a:lvl1pPr>
              <a:defRPr/>
            </a:lvl1pPr>
          </a:lstStyle>
          <a:p>
            <a:pPr>
              <a:defRPr/>
            </a:pPr>
            <a:fld id="{50A8EB30-72F9-4DB8-923A-5FF13472C0A2}" type="slidenum">
              <a:rPr lang="en-US"/>
              <a:pPr>
                <a:defRPr/>
              </a:pPr>
              <a:t>‹#›</a:t>
            </a:fld>
            <a:endParaRPr lang="en-US">
              <a:solidFill>
                <a:schemeClr val="tx1"/>
              </a:solidFill>
            </a:endParaRPr>
          </a:p>
        </p:txBody>
      </p:sp>
    </p:spTree>
    <p:extLst>
      <p:ext uri="{BB962C8B-B14F-4D97-AF65-F5344CB8AC3E}">
        <p14:creationId xmlns:p14="http://schemas.microsoft.com/office/powerpoint/2010/main" val="232166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ECC ppt back.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11430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2438400"/>
            <a:ext cx="7848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3" name="Text Box 9"/>
          <p:cNvSpPr txBox="1">
            <a:spLocks noChangeArrowheads="1"/>
          </p:cNvSpPr>
          <p:nvPr/>
        </p:nvSpPr>
        <p:spPr bwMode="auto">
          <a:xfrm>
            <a:off x="6400800" y="4191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a:ea typeface="ＭＳ Ｐゴシック" charset="0"/>
            </a:endParaRPr>
          </a:p>
        </p:txBody>
      </p:sp>
      <p:sp>
        <p:nvSpPr>
          <p:cNvPr id="1054" name="Rectangle 30"/>
          <p:cNvSpPr>
            <a:spLocks noGrp="1" noChangeArrowheads="1"/>
          </p:cNvSpPr>
          <p:nvPr>
            <p:ph type="sldNum" sz="quarter" idx="4"/>
          </p:nvPr>
        </p:nvSpPr>
        <p:spPr bwMode="auto">
          <a:xfrm>
            <a:off x="6858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smtClean="0">
                <a:solidFill>
                  <a:schemeClr val="bg2"/>
                </a:solidFill>
                <a:latin typeface="Arial" pitchFamily="34" charset="0"/>
              </a:defRPr>
            </a:lvl1pPr>
          </a:lstStyle>
          <a:p>
            <a:pPr>
              <a:defRPr/>
            </a:pPr>
            <a:fld id="{0971A862-7189-470E-99D7-3A123C7E2800}" type="slidenum">
              <a:rPr lang="en-US"/>
              <a:pPr>
                <a:defRPr/>
              </a:pPr>
              <a:t>‹#›</a:t>
            </a:fld>
            <a:endParaRPr 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3500">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5621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19812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School Outreach Sessions\Local History Detectives\Towns\Great Dunmow\Great Dunmow 1861.jpg"/>
          <p:cNvPicPr>
            <a:picLocks noChangeAspect="1" noChangeArrowheads="1"/>
          </p:cNvPicPr>
          <p:nvPr/>
        </p:nvPicPr>
        <p:blipFill rotWithShape="1">
          <a:blip r:embed="rId3">
            <a:extLst>
              <a:ext uri="{28A0092B-C50C-407E-A947-70E740481C1C}">
                <a14:useLocalDpi xmlns:a14="http://schemas.microsoft.com/office/drawing/2010/main" val="0"/>
              </a:ext>
            </a:extLst>
          </a:blip>
          <a:srcRect b="4847"/>
          <a:stretch/>
        </p:blipFill>
        <p:spPr bwMode="auto">
          <a:xfrm>
            <a:off x="-5827" y="1195820"/>
            <a:ext cx="9028128" cy="530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School Outreach Sessions\Local History Detectives\Towns\Great Dunmow\D-DU 1464-117 Saracen's Head postcard.jpg"/>
          <p:cNvPicPr>
            <a:picLocks noChangeAspect="1" noChangeArrowheads="1"/>
          </p:cNvPicPr>
          <p:nvPr/>
        </p:nvPicPr>
        <p:blipFill rotWithShape="1">
          <a:blip r:embed="rId4">
            <a:extLst>
              <a:ext uri="{28A0092B-C50C-407E-A947-70E740481C1C}">
                <a14:useLocalDpi xmlns:a14="http://schemas.microsoft.com/office/drawing/2010/main" val="0"/>
              </a:ext>
            </a:extLst>
          </a:blip>
          <a:srcRect l="7117" r="19821"/>
          <a:stretch/>
        </p:blipFill>
        <p:spPr bwMode="auto">
          <a:xfrm>
            <a:off x="85421" y="4501946"/>
            <a:ext cx="2680138" cy="233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87" y="-12083"/>
            <a:ext cx="9180512" cy="6870083"/>
          </a:xfrm>
          <a:prstGeom prst="rect">
            <a:avLst/>
          </a:prstGeom>
        </p:spPr>
      </p:pic>
      <p:sp>
        <p:nvSpPr>
          <p:cNvPr id="6" name="TextBox 5"/>
          <p:cNvSpPr txBox="1"/>
          <p:nvPr/>
        </p:nvSpPr>
        <p:spPr>
          <a:xfrm>
            <a:off x="251520" y="188640"/>
            <a:ext cx="7776864" cy="2185214"/>
          </a:xfrm>
          <a:prstGeom prst="rect">
            <a:avLst/>
          </a:prstGeom>
          <a:solidFill>
            <a:srgbClr val="00B050"/>
          </a:solidFill>
        </p:spPr>
        <p:txBody>
          <a:bodyPr wrap="square" rtlCol="0">
            <a:spAutoFit/>
          </a:bodyPr>
          <a:lstStyle/>
          <a:p>
            <a:r>
              <a:rPr lang="en-GB" sz="3200" dirty="0" smtClean="0">
                <a:solidFill>
                  <a:schemeClr val="bg1"/>
                </a:solidFill>
                <a:latin typeface="Lucida Calligraphy" panose="03010101010101010101" pitchFamily="66" charset="0"/>
              </a:rPr>
              <a:t>Primary Sources for the Classroom</a:t>
            </a:r>
          </a:p>
          <a:p>
            <a:endParaRPr lang="en-GB" sz="3200" dirty="0">
              <a:solidFill>
                <a:schemeClr val="bg1"/>
              </a:solidFill>
              <a:latin typeface="Lucida Calligraphy" panose="03010101010101010101" pitchFamily="66" charset="0"/>
            </a:endParaRPr>
          </a:p>
          <a:p>
            <a:r>
              <a:rPr lang="en-GB" sz="7200" dirty="0" smtClean="0">
                <a:solidFill>
                  <a:schemeClr val="bg1"/>
                </a:solidFill>
                <a:latin typeface="Lucida Calligraphy" panose="03010101010101010101" pitchFamily="66" charset="0"/>
              </a:rPr>
              <a:t>The Census</a:t>
            </a:r>
            <a:endParaRPr lang="en-GB" sz="72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4052706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10</a:t>
            </a:fld>
            <a:endParaRPr lang="en-US">
              <a:solidFill>
                <a:schemeClr val="tx1"/>
              </a:solidFill>
            </a:endParaRPr>
          </a:p>
        </p:txBody>
      </p:sp>
      <p:sp>
        <p:nvSpPr>
          <p:cNvPr id="4" name="Rectangle 3"/>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3074" name="Picture 2" descr="https://upload.wikimedia.org/wikipedia/commons/4/45/Charles_Darwin_18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8561"/>
            <a:ext cx="5040560" cy="6915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14" y="14264"/>
            <a:ext cx="5045641" cy="923330"/>
          </a:xfrm>
          <a:prstGeom prst="rect">
            <a:avLst/>
          </a:prstGeom>
          <a:solidFill>
            <a:srgbClr val="92D050"/>
          </a:solidFill>
        </p:spPr>
        <p:txBody>
          <a:bodyPr wrap="square" rtlCol="0">
            <a:spAutoFit/>
          </a:bodyPr>
          <a:lstStyle/>
          <a:p>
            <a:r>
              <a:rPr lang="en-GB" sz="5400" dirty="0" smtClean="0">
                <a:latin typeface="Arial" panose="020B0604020202020204" pitchFamily="34" charset="0"/>
                <a:cs typeface="Arial" panose="020B0604020202020204" pitchFamily="34" charset="0"/>
              </a:rPr>
              <a:t>Charles Darwin</a:t>
            </a:r>
            <a:endParaRPr lang="en-GB"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253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11</a:t>
            </a:fld>
            <a:endParaRPr lang="en-US">
              <a:solidFill>
                <a:schemeClr val="tx1"/>
              </a:solidFill>
            </a:endParaRPr>
          </a:p>
        </p:txBody>
      </p:sp>
      <p:sp>
        <p:nvSpPr>
          <p:cNvPr id="4" name="Rectangle 3"/>
          <p:cNvSpPr/>
          <p:nvPr/>
        </p:nvSpPr>
        <p:spPr bwMode="auto">
          <a:xfrm>
            <a:off x="-23795" y="7937"/>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5" name="AutoShape 2" descr="data:image/png;base64,iVBORw0KGgoAAAANSUhEUgAABVYAAAJ+CAYAAABYYVvHAAAgAElEQVR4Xu3YoREAAAgDMbr/0szwPuiqHOp3jgABAgQIECBAgAABAgQIECBAgAABAgSSwNLamAABAgQIECBAgAABAgQIECBAgAABAgROWPUE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MA2iPAAACAASURBV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g0MDggAAAQ1JREFU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EK4An9Lk11I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png;base64,iVBORw0KGgoAAAANSUhEUgAABVYAAAJ+CAYAAABYYVvHAAAgAElEQVR4Xu3YoREAAAgDMbr/0szwPuiqHOp3jgABAgQIECBAgAABAgQIECBAgAABAgSSwNLamAABAgQIECBAgAABAgQIECBAgAABAgROWPUE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MA2iPAAACAASURBV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gECBAgQIECAAAECBAgQIECAAAECBAhEAWE1gpkTIECAAAECBAgQIECAAAECBAgQIEBAWPUDBAgQIECAAAECBAgQIECAAAECBAgQiALCagQzJ0CAAAECBAgQIECAAAECBAgQg0MDggAAAQ1JREFU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EK4An9Lk11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http://darwin-online.org.uk/converted/scans/1841-1891_NationalArchivesCensus_001.jpg"/>
          <p:cNvPicPr>
            <a:picLocks noChangeAspect="1" noChangeArrowheads="1"/>
          </p:cNvPicPr>
          <p:nvPr/>
        </p:nvPicPr>
        <p:blipFill rotWithShape="1">
          <a:blip r:embed="rId3">
            <a:extLst>
              <a:ext uri="{28A0092B-C50C-407E-A947-70E740481C1C}">
                <a14:useLocalDpi xmlns:a14="http://schemas.microsoft.com/office/drawing/2010/main" val="0"/>
              </a:ext>
            </a:extLst>
          </a:blip>
          <a:srcRect r="8036"/>
          <a:stretch/>
        </p:blipFill>
        <p:spPr bwMode="auto">
          <a:xfrm>
            <a:off x="97981" y="102083"/>
            <a:ext cx="8900448" cy="675591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flipV="1">
            <a:off x="1403648" y="4077072"/>
            <a:ext cx="2376264" cy="72008"/>
          </a:xfrm>
          <a:prstGeom prst="line">
            <a:avLst/>
          </a:prstGeom>
          <a:solidFill>
            <a:schemeClr val="accent1"/>
          </a:solidFill>
          <a:ln w="3810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4283968" y="5563309"/>
            <a:ext cx="4368693" cy="461665"/>
          </a:xfrm>
          <a:prstGeom prst="rect">
            <a:avLst/>
          </a:prstGeom>
          <a:solidFill>
            <a:srgbClr val="92D050"/>
          </a:solidFill>
        </p:spPr>
        <p:txBody>
          <a:bodyPr wrap="square" rtlCol="0">
            <a:spAutoFit/>
          </a:bodyPr>
          <a:lstStyle/>
          <a:p>
            <a:r>
              <a:rPr lang="en-GB" dirty="0">
                <a:latin typeface="+mn-lt"/>
              </a:rPr>
              <a:t>1841 – age 30 – no job </a:t>
            </a:r>
            <a:r>
              <a:rPr lang="en-GB" dirty="0" smtClean="0">
                <a:latin typeface="+mn-lt"/>
              </a:rPr>
              <a:t>listed</a:t>
            </a:r>
            <a:endParaRPr lang="en-GB" dirty="0">
              <a:latin typeface="+mn-lt"/>
            </a:endParaRPr>
          </a:p>
        </p:txBody>
      </p:sp>
    </p:spTree>
    <p:extLst>
      <p:ext uri="{BB962C8B-B14F-4D97-AF65-F5344CB8AC3E}">
        <p14:creationId xmlns:p14="http://schemas.microsoft.com/office/powerpoint/2010/main" val="164725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12</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5122" name="Picture 2" descr="http://darwin-online.org.uk/converted/scans/1841-1891_NationalArchivesCensus_002.jpg"/>
          <p:cNvPicPr>
            <a:picLocks noChangeAspect="1" noChangeArrowheads="1"/>
          </p:cNvPicPr>
          <p:nvPr/>
        </p:nvPicPr>
        <p:blipFill rotWithShape="1">
          <a:blip r:embed="rId3">
            <a:extLst>
              <a:ext uri="{28A0092B-C50C-407E-A947-70E740481C1C}">
                <a14:useLocalDpi xmlns:a14="http://schemas.microsoft.com/office/drawing/2010/main" val="0"/>
              </a:ext>
            </a:extLst>
          </a:blip>
          <a:srcRect r="8596"/>
          <a:stretch/>
        </p:blipFill>
        <p:spPr bwMode="auto">
          <a:xfrm>
            <a:off x="31700" y="562372"/>
            <a:ext cx="9087512" cy="57332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flipV="1">
            <a:off x="1691680" y="5661248"/>
            <a:ext cx="5472608" cy="72008"/>
          </a:xfrm>
          <a:prstGeom prst="line">
            <a:avLst/>
          </a:prstGeom>
          <a:solidFill>
            <a:schemeClr val="accent1"/>
          </a:solidFill>
          <a:ln w="3810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Rectangle 3"/>
          <p:cNvSpPr/>
          <p:nvPr/>
        </p:nvSpPr>
        <p:spPr>
          <a:xfrm>
            <a:off x="5673334" y="4365104"/>
            <a:ext cx="3118161" cy="461665"/>
          </a:xfrm>
          <a:prstGeom prst="rect">
            <a:avLst/>
          </a:prstGeom>
          <a:solidFill>
            <a:srgbClr val="92D050"/>
          </a:solidFill>
        </p:spPr>
        <p:txBody>
          <a:bodyPr wrap="none">
            <a:spAutoFit/>
          </a:bodyPr>
          <a:lstStyle/>
          <a:p>
            <a:r>
              <a:rPr lang="en-GB" dirty="0"/>
              <a:t>1851 – M.A. </a:t>
            </a:r>
            <a:r>
              <a:rPr lang="en-GB" dirty="0" smtClean="0"/>
              <a:t>professor?</a:t>
            </a:r>
            <a:endParaRPr lang="en-GB" dirty="0"/>
          </a:p>
        </p:txBody>
      </p:sp>
    </p:spTree>
    <p:extLst>
      <p:ext uri="{BB962C8B-B14F-4D97-AF65-F5344CB8AC3E}">
        <p14:creationId xmlns:p14="http://schemas.microsoft.com/office/powerpoint/2010/main" val="436598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13</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6146" name="Picture 2" descr="http://darwin-online.org.uk/converted/scans/1841-1891_NationalArchivesCensus_004.jpg"/>
          <p:cNvPicPr>
            <a:picLocks noChangeAspect="1" noChangeArrowheads="1"/>
          </p:cNvPicPr>
          <p:nvPr/>
        </p:nvPicPr>
        <p:blipFill rotWithShape="1">
          <a:blip r:embed="rId3">
            <a:extLst>
              <a:ext uri="{28A0092B-C50C-407E-A947-70E740481C1C}">
                <a14:useLocalDpi xmlns:a14="http://schemas.microsoft.com/office/drawing/2010/main" val="0"/>
              </a:ext>
            </a:extLst>
          </a:blip>
          <a:srcRect b="12869"/>
          <a:stretch/>
        </p:blipFill>
        <p:spPr bwMode="auto">
          <a:xfrm>
            <a:off x="15098" y="519782"/>
            <a:ext cx="9128902" cy="581843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2195736" y="1988840"/>
            <a:ext cx="4824536" cy="0"/>
          </a:xfrm>
          <a:prstGeom prst="line">
            <a:avLst/>
          </a:prstGeom>
          <a:solidFill>
            <a:schemeClr val="accent1"/>
          </a:solidFill>
          <a:ln w="3810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5436096" y="1628800"/>
            <a:ext cx="1584176" cy="461665"/>
          </a:xfrm>
          <a:prstGeom prst="rect">
            <a:avLst/>
          </a:prstGeom>
          <a:solidFill>
            <a:schemeClr val="bg1"/>
          </a:solidFill>
        </p:spPr>
        <p:txBody>
          <a:bodyPr wrap="square" rtlCol="0">
            <a:spAutoFit/>
          </a:bodyPr>
          <a:lstStyle/>
          <a:p>
            <a:r>
              <a:rPr lang="en-GB" sz="1200" dirty="0" smtClean="0">
                <a:latin typeface="+mn-lt"/>
              </a:rPr>
              <a:t>Author of scientific works</a:t>
            </a:r>
            <a:endParaRPr lang="en-GB" sz="1200" dirty="0">
              <a:latin typeface="+mn-lt"/>
            </a:endParaRPr>
          </a:p>
        </p:txBody>
      </p:sp>
      <p:sp>
        <p:nvSpPr>
          <p:cNvPr id="4" name="Rectangle 3"/>
          <p:cNvSpPr/>
          <p:nvPr/>
        </p:nvSpPr>
        <p:spPr>
          <a:xfrm>
            <a:off x="827584" y="2780928"/>
            <a:ext cx="7560840" cy="830997"/>
          </a:xfrm>
          <a:prstGeom prst="rect">
            <a:avLst/>
          </a:prstGeom>
          <a:solidFill>
            <a:srgbClr val="92D050"/>
          </a:solidFill>
        </p:spPr>
        <p:txBody>
          <a:bodyPr wrap="square">
            <a:spAutoFit/>
          </a:bodyPr>
          <a:lstStyle/>
          <a:p>
            <a:r>
              <a:rPr lang="en-GB" dirty="0">
                <a:latin typeface="+mn-lt"/>
              </a:rPr>
              <a:t>1861 – age 50 - Justice of the P / M.A. / Author of Scientific Works</a:t>
            </a:r>
          </a:p>
        </p:txBody>
      </p:sp>
    </p:spTree>
    <p:extLst>
      <p:ext uri="{BB962C8B-B14F-4D97-AF65-F5344CB8AC3E}">
        <p14:creationId xmlns:p14="http://schemas.microsoft.com/office/powerpoint/2010/main" val="39424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14</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7170" name="Picture 2" descr="https://www.doodlemaths.com/custom-content/uploads/2017/03/Florence-Nighting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96652"/>
            <a:ext cx="4510581" cy="62646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bbc.co.uk/schools/primaryhistory/famouspeople/florence_nightingale/images/nightingale_ladylamp.jpg"/>
          <p:cNvPicPr>
            <a:picLocks noChangeAspect="1" noChangeArrowheads="1"/>
          </p:cNvPicPr>
          <p:nvPr/>
        </p:nvPicPr>
        <p:blipFill rotWithShape="1">
          <a:blip r:embed="rId4">
            <a:extLst>
              <a:ext uri="{28A0092B-C50C-407E-A947-70E740481C1C}">
                <a14:useLocalDpi xmlns:a14="http://schemas.microsoft.com/office/drawing/2010/main" val="0"/>
              </a:ext>
            </a:extLst>
          </a:blip>
          <a:srcRect l="15892" r="15142"/>
          <a:stretch/>
        </p:blipFill>
        <p:spPr bwMode="auto">
          <a:xfrm>
            <a:off x="424759" y="1953979"/>
            <a:ext cx="3704897"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15" y="14264"/>
            <a:ext cx="4397569" cy="1754326"/>
          </a:xfrm>
          <a:prstGeom prst="rect">
            <a:avLst/>
          </a:prstGeom>
          <a:solidFill>
            <a:srgbClr val="92D050"/>
          </a:solidFill>
        </p:spPr>
        <p:txBody>
          <a:bodyPr wrap="square" rtlCol="0">
            <a:spAutoFit/>
          </a:bodyPr>
          <a:lstStyle/>
          <a:p>
            <a:r>
              <a:rPr lang="en-GB" sz="5400" dirty="0" smtClean="0">
                <a:latin typeface="Arial" panose="020B0604020202020204" pitchFamily="34" charset="0"/>
                <a:cs typeface="Arial" panose="020B0604020202020204" pitchFamily="34" charset="0"/>
              </a:rPr>
              <a:t>Florence Nightingale.</a:t>
            </a:r>
            <a:endParaRPr lang="en-GB"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409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15</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8194" name="Picture 2" descr="\\Chesfs50\EUCHomedirs\valina.bowman-burns\Desktop\Blogs\census\1851 Florence Nightingale.jpg"/>
          <p:cNvPicPr>
            <a:picLocks noChangeAspect="1" noChangeArrowheads="1"/>
          </p:cNvPicPr>
          <p:nvPr/>
        </p:nvPicPr>
        <p:blipFill rotWithShape="1">
          <a:blip r:embed="rId3">
            <a:extLst>
              <a:ext uri="{28A0092B-C50C-407E-A947-70E740481C1C}">
                <a14:useLocalDpi xmlns:a14="http://schemas.microsoft.com/office/drawing/2010/main" val="0"/>
              </a:ext>
            </a:extLst>
          </a:blip>
          <a:srcRect l="6379" t="17787" r="11724" b="8510"/>
          <a:stretch/>
        </p:blipFill>
        <p:spPr bwMode="auto">
          <a:xfrm>
            <a:off x="179512" y="332655"/>
            <a:ext cx="8784976" cy="558539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flipV="1">
            <a:off x="1763688" y="2132856"/>
            <a:ext cx="5400600" cy="72008"/>
          </a:xfrm>
          <a:prstGeom prst="line">
            <a:avLst/>
          </a:prstGeom>
          <a:solidFill>
            <a:schemeClr val="accent1"/>
          </a:solidFill>
          <a:ln w="28575"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827584" y="4581128"/>
            <a:ext cx="7416824" cy="461665"/>
          </a:xfrm>
          <a:prstGeom prst="rect">
            <a:avLst/>
          </a:prstGeom>
          <a:solidFill>
            <a:srgbClr val="92D050"/>
          </a:solidFill>
        </p:spPr>
        <p:txBody>
          <a:bodyPr wrap="square" rtlCol="0">
            <a:spAutoFit/>
          </a:bodyPr>
          <a:lstStyle/>
          <a:p>
            <a:r>
              <a:rPr lang="en-GB" dirty="0" smtClean="0">
                <a:latin typeface="+mn-lt"/>
              </a:rPr>
              <a:t>Florence Nightingale – 1851 – living with her parents</a:t>
            </a:r>
            <a:endParaRPr lang="en-GB" dirty="0">
              <a:latin typeface="+mn-lt"/>
            </a:endParaRPr>
          </a:p>
        </p:txBody>
      </p:sp>
    </p:spTree>
    <p:extLst>
      <p:ext uri="{BB962C8B-B14F-4D97-AF65-F5344CB8AC3E}">
        <p14:creationId xmlns:p14="http://schemas.microsoft.com/office/powerpoint/2010/main" val="3942409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16</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9218" name="Picture 2" descr="\\Chesfs50\EUCHomedirs\valina.bowman-burns\Desktop\Blogs\census\1861 Florence Nightingale.jpg"/>
          <p:cNvPicPr>
            <a:picLocks noChangeAspect="1" noChangeArrowheads="1"/>
          </p:cNvPicPr>
          <p:nvPr/>
        </p:nvPicPr>
        <p:blipFill rotWithShape="1">
          <a:blip r:embed="rId3">
            <a:extLst>
              <a:ext uri="{28A0092B-C50C-407E-A947-70E740481C1C}">
                <a14:useLocalDpi xmlns:a14="http://schemas.microsoft.com/office/drawing/2010/main" val="0"/>
              </a:ext>
            </a:extLst>
          </a:blip>
          <a:srcRect l="5672" t="18186" r="11045" b="13261"/>
          <a:stretch/>
        </p:blipFill>
        <p:spPr bwMode="auto">
          <a:xfrm>
            <a:off x="179512" y="404664"/>
            <a:ext cx="8837345" cy="5400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2267744" y="5085184"/>
            <a:ext cx="4464496" cy="0"/>
          </a:xfrm>
          <a:prstGeom prst="line">
            <a:avLst/>
          </a:prstGeom>
          <a:solidFill>
            <a:schemeClr val="accent1"/>
          </a:solidFill>
          <a:ln w="3810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629562" y="3186281"/>
            <a:ext cx="7740860" cy="461665"/>
          </a:xfrm>
          <a:prstGeom prst="rect">
            <a:avLst/>
          </a:prstGeom>
          <a:solidFill>
            <a:srgbClr val="92D050"/>
          </a:solidFill>
        </p:spPr>
        <p:txBody>
          <a:bodyPr wrap="square" rtlCol="0">
            <a:spAutoFit/>
          </a:bodyPr>
          <a:lstStyle/>
          <a:p>
            <a:r>
              <a:rPr lang="en-GB" dirty="0" smtClean="0">
                <a:latin typeface="+mn-lt"/>
              </a:rPr>
              <a:t>Florence Nightingale – 1861 – ‘formerly hospital nurse’</a:t>
            </a:r>
            <a:endParaRPr lang="en-GB" dirty="0">
              <a:latin typeface="+mn-lt"/>
            </a:endParaRPr>
          </a:p>
        </p:txBody>
      </p:sp>
    </p:spTree>
    <p:extLst>
      <p:ext uri="{BB962C8B-B14F-4D97-AF65-F5344CB8AC3E}">
        <p14:creationId xmlns:p14="http://schemas.microsoft.com/office/powerpoint/2010/main" val="3942409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esfs50\EUCHomedirs\valina.bowman-burns\Desktop\Census blog post\1891Colchester workhouse.jpg"/>
          <p:cNvPicPr/>
          <p:nvPr/>
        </p:nvPicPr>
        <p:blipFill rotWithShape="1">
          <a:blip r:embed="rId3" cstate="print">
            <a:extLst>
              <a:ext uri="{28A0092B-C50C-407E-A947-70E740481C1C}">
                <a14:useLocalDpi xmlns:a14="http://schemas.microsoft.com/office/drawing/2010/main" val="0"/>
              </a:ext>
            </a:extLst>
          </a:blip>
          <a:srcRect l="7456" t="8432" r="8786" b="17718"/>
          <a:stretch/>
        </p:blipFill>
        <p:spPr bwMode="auto">
          <a:xfrm>
            <a:off x="0" y="0"/>
            <a:ext cx="9128670" cy="6741368"/>
          </a:xfrm>
          <a:prstGeom prst="rect">
            <a:avLst/>
          </a:prstGeom>
          <a:noFill/>
          <a:ln>
            <a:noFill/>
          </a:ln>
        </p:spPr>
      </p:pic>
      <p:sp>
        <p:nvSpPr>
          <p:cNvPr id="6" name="TextBox 5"/>
          <p:cNvSpPr txBox="1"/>
          <p:nvPr/>
        </p:nvSpPr>
        <p:spPr>
          <a:xfrm>
            <a:off x="251520" y="188640"/>
            <a:ext cx="7776864" cy="584775"/>
          </a:xfrm>
          <a:prstGeom prst="rect">
            <a:avLst/>
          </a:prstGeom>
          <a:solidFill>
            <a:srgbClr val="00B050"/>
          </a:solidFill>
        </p:spPr>
        <p:txBody>
          <a:bodyPr wrap="square" rtlCol="0">
            <a:spAutoFit/>
          </a:bodyPr>
          <a:lstStyle/>
          <a:p>
            <a:r>
              <a:rPr lang="en-GB" sz="3200" dirty="0" smtClean="0">
                <a:solidFill>
                  <a:schemeClr val="bg1"/>
                </a:solidFill>
                <a:latin typeface="Lucida Calligraphy" panose="03010101010101010101" pitchFamily="66" charset="0"/>
              </a:rPr>
              <a:t>The Census: Poor children</a:t>
            </a:r>
            <a:endParaRPr lang="en-GB" sz="3200" dirty="0">
              <a:solidFill>
                <a:schemeClr val="bg1"/>
              </a:solidFill>
              <a:latin typeface="Lucida Calligraphy" panose="03010101010101010101" pitchFamily="66" charset="0"/>
            </a:endParaRPr>
          </a:p>
        </p:txBody>
      </p:sp>
      <p:pic>
        <p:nvPicPr>
          <p:cNvPr id="11" name="Picture 10" descr="\\Chesfs50\EUCHomedirs\Valina.Bowman-Burns\Desktop\Teacher CPD\Hatfield Peveral.jpg"/>
          <p:cNvPicPr/>
          <p:nvPr/>
        </p:nvPicPr>
        <p:blipFill rotWithShape="1">
          <a:blip r:embed="rId4">
            <a:extLst>
              <a:ext uri="{28A0092B-C50C-407E-A947-70E740481C1C}">
                <a14:useLocalDpi xmlns:a14="http://schemas.microsoft.com/office/drawing/2010/main" val="0"/>
              </a:ext>
            </a:extLst>
          </a:blip>
          <a:srcRect l="9762" t="6700" r="5614" b="12508"/>
          <a:stretch/>
        </p:blipFill>
        <p:spPr bwMode="auto">
          <a:xfrm>
            <a:off x="5486722" y="2780928"/>
            <a:ext cx="3347863" cy="2564904"/>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 y="-13663"/>
            <a:ext cx="9180512" cy="6870083"/>
          </a:xfrm>
          <a:prstGeom prst="rect">
            <a:avLst/>
          </a:prstGeom>
        </p:spPr>
      </p:pic>
    </p:spTree>
    <p:extLst>
      <p:ext uri="{BB962C8B-B14F-4D97-AF65-F5344CB8AC3E}">
        <p14:creationId xmlns:p14="http://schemas.microsoft.com/office/powerpoint/2010/main" val="1191513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18</a:t>
            </a:fld>
            <a:endParaRPr lang="en-US">
              <a:solidFill>
                <a:schemeClr val="tx1"/>
              </a:solidFill>
            </a:endParaRPr>
          </a:p>
        </p:txBody>
      </p:sp>
      <p:pic>
        <p:nvPicPr>
          <p:cNvPr id="3" name="Picture 2" descr="\\Chesfs50\EUCHomedirs\valina.bowman-burns\Desktop\Census blog post\1891Colchester workhouse.jpg"/>
          <p:cNvPicPr/>
          <p:nvPr/>
        </p:nvPicPr>
        <p:blipFill rotWithShape="1">
          <a:blip r:embed="rId3" cstate="print">
            <a:extLst>
              <a:ext uri="{28A0092B-C50C-407E-A947-70E740481C1C}">
                <a14:useLocalDpi xmlns:a14="http://schemas.microsoft.com/office/drawing/2010/main" val="0"/>
              </a:ext>
            </a:extLst>
          </a:blip>
          <a:srcRect l="7456" t="8432" r="8786" b="17718"/>
          <a:stretch/>
        </p:blipFill>
        <p:spPr bwMode="auto">
          <a:xfrm>
            <a:off x="0" y="0"/>
            <a:ext cx="9128670" cy="6741368"/>
          </a:xfrm>
          <a:prstGeom prst="rect">
            <a:avLst/>
          </a:prstGeom>
          <a:noFill/>
          <a:ln>
            <a:noFill/>
          </a:ln>
        </p:spPr>
      </p:pic>
    </p:spTree>
    <p:extLst>
      <p:ext uri="{BB962C8B-B14F-4D97-AF65-F5344CB8AC3E}">
        <p14:creationId xmlns:p14="http://schemas.microsoft.com/office/powerpoint/2010/main" val="239788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B050"/>
          </a:solidFill>
          <a:ln w="95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1026" name="Picture 2" descr="\\Chesfs50\EUCHomedirs\valina.bowman-burns\Desktop\For Jules Kensett\IMG_35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83" b="59914"/>
          <a:stretch/>
        </p:blipFill>
        <p:spPr bwMode="auto">
          <a:xfrm>
            <a:off x="1" y="764703"/>
            <a:ext cx="9143999" cy="2558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573016"/>
            <a:ext cx="9144000" cy="2246769"/>
          </a:xfrm>
          <a:prstGeom prst="rect">
            <a:avLst/>
          </a:prstGeom>
          <a:solidFill>
            <a:srgbClr val="92D050"/>
          </a:solidFill>
        </p:spPr>
        <p:txBody>
          <a:bodyPr wrap="square" rtlCol="0">
            <a:spAutoFit/>
          </a:bodyPr>
          <a:lstStyle/>
          <a:p>
            <a:r>
              <a:rPr lang="en-GB" sz="2800" dirty="0" smtClean="0"/>
              <a:t>1894</a:t>
            </a:r>
          </a:p>
          <a:p>
            <a:r>
              <a:rPr lang="en-GB" sz="2800" dirty="0" smtClean="0"/>
              <a:t>	Friday afternoon Nov 23</a:t>
            </a:r>
            <a:r>
              <a:rPr lang="en-GB" sz="2800" baseline="30000" dirty="0" smtClean="0"/>
              <a:t>rd</a:t>
            </a:r>
            <a:endParaRPr lang="en-GB" sz="2800" dirty="0" smtClean="0"/>
          </a:p>
          <a:p>
            <a:r>
              <a:rPr lang="en-GB" sz="2800" dirty="0"/>
              <a:t>	</a:t>
            </a:r>
            <a:r>
              <a:rPr lang="en-GB" sz="2800" dirty="0" smtClean="0"/>
              <a:t>				According to arrangement</a:t>
            </a:r>
          </a:p>
          <a:p>
            <a:r>
              <a:rPr lang="en-GB" sz="2800" dirty="0" smtClean="0"/>
              <a:t>45 children from the Colchester Workhouse</a:t>
            </a:r>
          </a:p>
          <a:p>
            <a:r>
              <a:rPr lang="en-GB" sz="2800" dirty="0" smtClean="0"/>
              <a:t>Were admitted to the school.</a:t>
            </a:r>
            <a:endParaRPr lang="en-GB" sz="2800" dirty="0"/>
          </a:p>
        </p:txBody>
      </p:sp>
    </p:spTree>
    <p:extLst>
      <p:ext uri="{BB962C8B-B14F-4D97-AF65-F5344CB8AC3E}">
        <p14:creationId xmlns:p14="http://schemas.microsoft.com/office/powerpoint/2010/main" val="2681684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283295"/>
            <a:ext cx="7848872" cy="769441"/>
          </a:xfrm>
          <a:prstGeom prst="rect">
            <a:avLst/>
          </a:prstGeom>
          <a:noFill/>
        </p:spPr>
        <p:txBody>
          <a:bodyPr wrap="square" rtlCol="0">
            <a:spAutoFit/>
          </a:bodyPr>
          <a:lstStyle/>
          <a:p>
            <a:r>
              <a:rPr lang="en-GB" sz="4400" b="1" dirty="0" smtClean="0">
                <a:solidFill>
                  <a:srgbClr val="008131"/>
                </a:solidFill>
                <a:latin typeface="+mn-lt"/>
              </a:rPr>
              <a:t>What is the census?</a:t>
            </a:r>
            <a:endParaRPr lang="en-GB" sz="4400" b="1" dirty="0">
              <a:solidFill>
                <a:srgbClr val="008131"/>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0" y="25240"/>
            <a:ext cx="9180512" cy="6870083"/>
          </a:xfrm>
          <a:prstGeom prst="rect">
            <a:avLst/>
          </a:prstGeom>
        </p:spPr>
      </p:pic>
      <p:sp>
        <p:nvSpPr>
          <p:cNvPr id="7" name="TextBox 6"/>
          <p:cNvSpPr txBox="1"/>
          <p:nvPr/>
        </p:nvSpPr>
        <p:spPr>
          <a:xfrm>
            <a:off x="251520" y="1556791"/>
            <a:ext cx="7704856" cy="830997"/>
          </a:xfrm>
          <a:prstGeom prst="rect">
            <a:avLst/>
          </a:prstGeom>
          <a:solidFill>
            <a:srgbClr val="92D050"/>
          </a:solidFill>
        </p:spPr>
        <p:txBody>
          <a:bodyPr wrap="square" rtlCol="0">
            <a:spAutoFit/>
          </a:bodyPr>
          <a:lstStyle/>
          <a:p>
            <a:r>
              <a:rPr lang="en-GB" dirty="0" smtClean="0">
                <a:latin typeface="+mn-lt"/>
              </a:rPr>
              <a:t>A. You have five census – seeing, hearing, touching, smelling and tasting</a:t>
            </a:r>
            <a:endParaRPr lang="en-GB" dirty="0">
              <a:latin typeface="+mn-lt"/>
            </a:endParaRPr>
          </a:p>
        </p:txBody>
      </p:sp>
      <p:sp>
        <p:nvSpPr>
          <p:cNvPr id="8" name="TextBox 7"/>
          <p:cNvSpPr txBox="1"/>
          <p:nvPr/>
        </p:nvSpPr>
        <p:spPr>
          <a:xfrm>
            <a:off x="251520" y="2646153"/>
            <a:ext cx="7704856" cy="1200329"/>
          </a:xfrm>
          <a:prstGeom prst="rect">
            <a:avLst/>
          </a:prstGeom>
          <a:solidFill>
            <a:srgbClr val="92D050"/>
          </a:solidFill>
        </p:spPr>
        <p:txBody>
          <a:bodyPr wrap="square" rtlCol="0">
            <a:spAutoFit/>
          </a:bodyPr>
          <a:lstStyle/>
          <a:p>
            <a:r>
              <a:rPr lang="en-GB" dirty="0">
                <a:latin typeface="+mn-lt"/>
              </a:rPr>
              <a:t>B</a:t>
            </a:r>
            <a:r>
              <a:rPr lang="en-GB" dirty="0" smtClean="0">
                <a:latin typeface="+mn-lt"/>
              </a:rPr>
              <a:t>. </a:t>
            </a:r>
            <a:r>
              <a:rPr lang="en-GB" dirty="0">
                <a:latin typeface="+mn-lt"/>
              </a:rPr>
              <a:t>The census counts everyone living in the UK on a particular day and tells us a little about them – their name, age and where they live.</a:t>
            </a:r>
          </a:p>
        </p:txBody>
      </p:sp>
      <p:sp>
        <p:nvSpPr>
          <p:cNvPr id="10" name="TextBox 9"/>
          <p:cNvSpPr txBox="1"/>
          <p:nvPr/>
        </p:nvSpPr>
        <p:spPr>
          <a:xfrm>
            <a:off x="251520" y="4149080"/>
            <a:ext cx="7704856" cy="830997"/>
          </a:xfrm>
          <a:prstGeom prst="rect">
            <a:avLst/>
          </a:prstGeom>
          <a:solidFill>
            <a:srgbClr val="92D050"/>
          </a:solidFill>
        </p:spPr>
        <p:txBody>
          <a:bodyPr wrap="square" rtlCol="0">
            <a:spAutoFit/>
          </a:bodyPr>
          <a:lstStyle/>
          <a:p>
            <a:r>
              <a:rPr lang="en-GB" dirty="0" smtClean="0">
                <a:latin typeface="+mn-lt"/>
              </a:rPr>
              <a:t>C. ‘Census’ is a Latin word meaning ‘collection of people’  </a:t>
            </a:r>
            <a:endParaRPr lang="en-GB" dirty="0">
              <a:latin typeface="+mn-lt"/>
            </a:endParaRPr>
          </a:p>
        </p:txBody>
      </p:sp>
      <p:sp>
        <p:nvSpPr>
          <p:cNvPr id="11" name="TextBox 10"/>
          <p:cNvSpPr txBox="1"/>
          <p:nvPr/>
        </p:nvSpPr>
        <p:spPr>
          <a:xfrm>
            <a:off x="251520" y="2633267"/>
            <a:ext cx="7704856" cy="1200329"/>
          </a:xfrm>
          <a:prstGeom prst="rect">
            <a:avLst/>
          </a:prstGeom>
          <a:solidFill>
            <a:schemeClr val="bg2"/>
          </a:solidFill>
        </p:spPr>
        <p:txBody>
          <a:bodyPr wrap="square" rtlCol="0">
            <a:spAutoFit/>
          </a:bodyPr>
          <a:lstStyle/>
          <a:p>
            <a:r>
              <a:rPr lang="en-GB" dirty="0">
                <a:latin typeface="+mn-lt"/>
              </a:rPr>
              <a:t>B</a:t>
            </a:r>
            <a:r>
              <a:rPr lang="en-GB" dirty="0" smtClean="0">
                <a:latin typeface="+mn-lt"/>
              </a:rPr>
              <a:t>. </a:t>
            </a:r>
            <a:r>
              <a:rPr lang="en-GB" dirty="0">
                <a:latin typeface="+mn-lt"/>
              </a:rPr>
              <a:t>The census counts everyone living in the UK on a particular day and tells us a little about them – their name, age and where they live.</a:t>
            </a:r>
          </a:p>
        </p:txBody>
      </p:sp>
      <p:sp>
        <p:nvSpPr>
          <p:cNvPr id="9" name="TextBox 8"/>
          <p:cNvSpPr txBox="1"/>
          <p:nvPr/>
        </p:nvSpPr>
        <p:spPr>
          <a:xfrm>
            <a:off x="251520" y="188640"/>
            <a:ext cx="7704856" cy="1077218"/>
          </a:xfrm>
          <a:prstGeom prst="rect">
            <a:avLst/>
          </a:prstGeom>
          <a:solidFill>
            <a:srgbClr val="00B050"/>
          </a:solidFill>
        </p:spPr>
        <p:txBody>
          <a:bodyPr wrap="square" rtlCol="0">
            <a:spAutoFit/>
          </a:bodyPr>
          <a:lstStyle/>
          <a:p>
            <a:endParaRPr lang="en-GB" sz="3200" dirty="0">
              <a:solidFill>
                <a:schemeClr val="bg1"/>
              </a:solidFill>
              <a:latin typeface="Lucida Calligraphy" panose="03010101010101010101" pitchFamily="66" charset="0"/>
            </a:endParaRPr>
          </a:p>
          <a:p>
            <a:r>
              <a:rPr lang="en-GB" sz="3200" dirty="0" smtClean="0">
                <a:solidFill>
                  <a:schemeClr val="bg1"/>
                </a:solidFill>
                <a:latin typeface="Lucida Calligraphy" panose="03010101010101010101" pitchFamily="66" charset="0"/>
              </a:rPr>
              <a:t>What is the Census?</a:t>
            </a:r>
            <a:endParaRPr lang="en-GB" sz="32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271143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sfs50\EUCHomedirs\valina.bowman-burns\Desktop\For Jules Kensett\IMG_35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8" t="22536" r="6207" b="48965"/>
          <a:stretch/>
        </p:blipFill>
        <p:spPr bwMode="auto">
          <a:xfrm>
            <a:off x="3812" y="35161"/>
            <a:ext cx="9144000" cy="4359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2" y="4394935"/>
            <a:ext cx="9140188" cy="2308324"/>
          </a:xfrm>
          <a:prstGeom prst="rect">
            <a:avLst/>
          </a:prstGeom>
          <a:solidFill>
            <a:srgbClr val="92D050"/>
          </a:solidFill>
        </p:spPr>
        <p:txBody>
          <a:bodyPr wrap="square" rtlCol="0">
            <a:spAutoFit/>
          </a:bodyPr>
          <a:lstStyle/>
          <a:p>
            <a:r>
              <a:rPr lang="en-GB" sz="2400" dirty="0" smtClean="0"/>
              <a:t>A communication has been received from the master of the workhouse stating that as such a large proportion of the children are ill, the doctor has advised that all be kept at home till after Xmas. At my request, seeing that this would seriously affect the average attendance, this arrangement has been modified by detaining only the worst cases.</a:t>
            </a:r>
            <a:endParaRPr lang="en-GB" sz="2400" dirty="0"/>
          </a:p>
        </p:txBody>
      </p:sp>
    </p:spTree>
    <p:extLst>
      <p:ext uri="{BB962C8B-B14F-4D97-AF65-F5344CB8AC3E}">
        <p14:creationId xmlns:p14="http://schemas.microsoft.com/office/powerpoint/2010/main" val="2359692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esfs50\EUCHomedirs\Valina.Bowman-Burns\Desktop\Teacher CPD\Hatfield Peveral.jpg"/>
          <p:cNvPicPr/>
          <p:nvPr/>
        </p:nvPicPr>
        <p:blipFill rotWithShape="1">
          <a:blip r:embed="rId3">
            <a:extLst>
              <a:ext uri="{28A0092B-C50C-407E-A947-70E740481C1C}">
                <a14:useLocalDpi xmlns:a14="http://schemas.microsoft.com/office/drawing/2010/main" val="0"/>
              </a:ext>
            </a:extLst>
          </a:blip>
          <a:srcRect l="9762" t="6700" r="5614" b="12508"/>
          <a:stretch/>
        </p:blipFill>
        <p:spPr bwMode="auto">
          <a:xfrm>
            <a:off x="-19708" y="34099"/>
            <a:ext cx="9148377" cy="6823901"/>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80512" cy="6870083"/>
          </a:xfrm>
          <a:prstGeom prst="rect">
            <a:avLst/>
          </a:prstGeom>
        </p:spPr>
      </p:pic>
      <p:sp>
        <p:nvSpPr>
          <p:cNvPr id="6" name="TextBox 5"/>
          <p:cNvSpPr txBox="1"/>
          <p:nvPr/>
        </p:nvSpPr>
        <p:spPr>
          <a:xfrm>
            <a:off x="251520" y="188640"/>
            <a:ext cx="7776864" cy="584775"/>
          </a:xfrm>
          <a:prstGeom prst="rect">
            <a:avLst/>
          </a:prstGeom>
          <a:solidFill>
            <a:srgbClr val="00B050"/>
          </a:solidFill>
        </p:spPr>
        <p:txBody>
          <a:bodyPr wrap="square" rtlCol="0">
            <a:spAutoFit/>
          </a:bodyPr>
          <a:lstStyle/>
          <a:p>
            <a:r>
              <a:rPr lang="en-GB" sz="3200" dirty="0" smtClean="0">
                <a:solidFill>
                  <a:schemeClr val="bg1"/>
                </a:solidFill>
                <a:latin typeface="Lucida Calligraphy" panose="03010101010101010101" pitchFamily="66" charset="0"/>
              </a:rPr>
              <a:t>The Census: Children</a:t>
            </a:r>
            <a:endParaRPr lang="en-GB" sz="32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3932789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22</a:t>
            </a:fld>
            <a:endParaRPr lang="en-US">
              <a:solidFill>
                <a:schemeClr val="tx1"/>
              </a:solidFill>
            </a:endParaRPr>
          </a:p>
        </p:txBody>
      </p:sp>
      <p:pic>
        <p:nvPicPr>
          <p:cNvPr id="3" name="Picture 2" descr="\\Chesfs50\EUCHomedirs\valina.bowman-burns\Desktop\Census blog post\1851 Sarah Waters.jpg"/>
          <p:cNvPicPr/>
          <p:nvPr/>
        </p:nvPicPr>
        <p:blipFill rotWithShape="1">
          <a:blip r:embed="rId3" cstate="print">
            <a:extLst>
              <a:ext uri="{28A0092B-C50C-407E-A947-70E740481C1C}">
                <a14:useLocalDpi xmlns:a14="http://schemas.microsoft.com/office/drawing/2010/main" val="0"/>
              </a:ext>
            </a:extLst>
          </a:blip>
          <a:srcRect l="7788" t="9195" r="4797" b="17010"/>
          <a:stretch/>
        </p:blipFill>
        <p:spPr bwMode="auto">
          <a:xfrm>
            <a:off x="0" y="6846"/>
            <a:ext cx="9144000" cy="6606108"/>
          </a:xfrm>
          <a:prstGeom prst="rect">
            <a:avLst/>
          </a:prstGeom>
          <a:noFill/>
          <a:ln>
            <a:noFill/>
          </a:ln>
        </p:spPr>
      </p:pic>
    </p:spTree>
    <p:extLst>
      <p:ext uri="{BB962C8B-B14F-4D97-AF65-F5344CB8AC3E}">
        <p14:creationId xmlns:p14="http://schemas.microsoft.com/office/powerpoint/2010/main" val="1216039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23</a:t>
            </a:fld>
            <a:endParaRPr lang="en-US">
              <a:solidFill>
                <a:schemeClr val="tx1"/>
              </a:solidFill>
            </a:endParaRPr>
          </a:p>
        </p:txBody>
      </p:sp>
      <p:pic>
        <p:nvPicPr>
          <p:cNvPr id="3" name="Picture 2" descr="\\Chesfs50\EUCHomedirs\valina.bowman-burns\Desktop\Census blog post\1851 Sarah Waters.jpg"/>
          <p:cNvPicPr/>
          <p:nvPr/>
        </p:nvPicPr>
        <p:blipFill rotWithShape="1">
          <a:blip r:embed="rId3" cstate="print">
            <a:extLst>
              <a:ext uri="{28A0092B-C50C-407E-A947-70E740481C1C}">
                <a14:useLocalDpi xmlns:a14="http://schemas.microsoft.com/office/drawing/2010/main" val="0"/>
              </a:ext>
            </a:extLst>
          </a:blip>
          <a:srcRect l="7788" t="42528" r="4797" b="24487"/>
          <a:stretch/>
        </p:blipFill>
        <p:spPr bwMode="auto">
          <a:xfrm>
            <a:off x="0" y="51048"/>
            <a:ext cx="9144000" cy="2952750"/>
          </a:xfrm>
          <a:prstGeom prst="rect">
            <a:avLst/>
          </a:prstGeom>
          <a:noFill/>
          <a:ln>
            <a:noFill/>
          </a:ln>
        </p:spPr>
      </p:pic>
      <p:cxnSp>
        <p:nvCxnSpPr>
          <p:cNvPr id="5" name="Straight Connector 4"/>
          <p:cNvCxnSpPr/>
          <p:nvPr/>
        </p:nvCxnSpPr>
        <p:spPr bwMode="auto">
          <a:xfrm>
            <a:off x="1547664" y="2132856"/>
            <a:ext cx="5688632" cy="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Rectangle 5"/>
          <p:cNvSpPr/>
          <p:nvPr/>
        </p:nvSpPr>
        <p:spPr>
          <a:xfrm>
            <a:off x="744" y="3212976"/>
            <a:ext cx="9144000" cy="3785652"/>
          </a:xfrm>
          <a:prstGeom prst="rect">
            <a:avLst/>
          </a:prstGeom>
          <a:solidFill>
            <a:srgbClr val="92D050"/>
          </a:solidFill>
        </p:spPr>
        <p:txBody>
          <a:bodyPr wrap="square">
            <a:spAutoFit/>
          </a:bodyPr>
          <a:lstStyle/>
          <a:p>
            <a:endParaRPr lang="en-GB" sz="1600" dirty="0" smtClean="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Sarah </a:t>
            </a:r>
            <a:r>
              <a:rPr lang="en-GB" sz="1600" dirty="0">
                <a:latin typeface="Arial" panose="020B0604020202020204" pitchFamily="34" charset="0"/>
                <a:cs typeface="Arial" panose="020B0604020202020204" pitchFamily="34" charset="0"/>
              </a:rPr>
              <a:t>Waters awoke with a start.</a:t>
            </a:r>
          </a:p>
          <a:p>
            <a:r>
              <a:rPr lang="en-GB" sz="1600" dirty="0">
                <a:latin typeface="Arial" panose="020B0604020202020204" pitchFamily="34" charset="0"/>
                <a:cs typeface="Arial" panose="020B0604020202020204" pitchFamily="34" charset="0"/>
              </a:rPr>
              <a:t>“Sarah” she heard her father call urgently, “Sarah! Anne needs you!”</a:t>
            </a:r>
          </a:p>
          <a:p>
            <a:r>
              <a:rPr lang="en-GB" sz="1600" dirty="0">
                <a:latin typeface="Arial" panose="020B0604020202020204" pitchFamily="34" charset="0"/>
                <a:cs typeface="Arial" panose="020B0604020202020204" pitchFamily="34" charset="0"/>
              </a:rPr>
              <a:t>She suddenly realised that he wasn’t calling her, he was calling her mother. Sarah’s baby sister Anne was crying again. Sarah was glad she had woken up, because It was nearly time to </a:t>
            </a:r>
            <a:r>
              <a:rPr lang="en-GB" sz="1600" dirty="0" smtClean="0">
                <a:latin typeface="Arial" panose="020B0604020202020204" pitchFamily="34" charset="0"/>
                <a:cs typeface="Arial" panose="020B0604020202020204" pitchFamily="34" charset="0"/>
              </a:rPr>
              <a:t>school.</a:t>
            </a:r>
          </a:p>
          <a:p>
            <a:endParaRPr lang="en-GB" sz="1600" dirty="0" smtClean="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Sarah </a:t>
            </a:r>
            <a:r>
              <a:rPr lang="en-GB" sz="1600" dirty="0">
                <a:latin typeface="Arial" panose="020B0604020202020204" pitchFamily="34" charset="0"/>
                <a:cs typeface="Arial" panose="020B0604020202020204" pitchFamily="34" charset="0"/>
              </a:rPr>
              <a:t>made her way downstairs through her father’s shoe making workshop. The overwhelming smell of leather and glue made her feel a little dizzy, but she soon got used to </a:t>
            </a:r>
            <a:r>
              <a:rPr lang="en-GB" sz="1600" dirty="0" smtClean="0">
                <a:latin typeface="Arial" panose="020B0604020202020204" pitchFamily="34" charset="0"/>
                <a:cs typeface="Arial" panose="020B0604020202020204" pitchFamily="34" charset="0"/>
              </a:rPr>
              <a:t>it.</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Sarah stepped out of her house on Railway Street. It was so different to their old home in Middlesex. There had been strong, green trees and fresh, clear air. Railway Street was always dirty from the factories nearby pumping smoke from their chimneys.  Sarah was on her best behaviour, as quiet as a mouse, when she walked past the house next door. It belonged to Mrs. </a:t>
            </a:r>
            <a:r>
              <a:rPr lang="en-GB" sz="1600" dirty="0" err="1">
                <a:latin typeface="Arial" panose="020B0604020202020204" pitchFamily="34" charset="0"/>
                <a:cs typeface="Arial" panose="020B0604020202020204" pitchFamily="34" charset="0"/>
              </a:rPr>
              <a:t>Midson</a:t>
            </a:r>
            <a:r>
              <a:rPr lang="en-GB" sz="1600" dirty="0">
                <a:latin typeface="Arial" panose="020B0604020202020204" pitchFamily="34" charset="0"/>
                <a:cs typeface="Arial" panose="020B0604020202020204" pitchFamily="34" charset="0"/>
              </a:rPr>
              <a:t> her strict, scary school teacher</a:t>
            </a:r>
            <a:r>
              <a:rPr lang="en-GB" sz="1600" dirty="0" smtClean="0">
                <a:latin typeface="Arial" panose="020B0604020202020204" pitchFamily="34" charset="0"/>
                <a:cs typeface="Arial" panose="020B0604020202020204" pitchFamily="34" charset="0"/>
              </a:rPr>
              <a:t>.</a:t>
            </a: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646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24</a:t>
            </a:fld>
            <a:endParaRPr lang="en-US">
              <a:solidFill>
                <a:schemeClr val="tx1"/>
              </a:solidFill>
            </a:endParaRPr>
          </a:p>
        </p:txBody>
      </p:sp>
      <p:pic>
        <p:nvPicPr>
          <p:cNvPr id="3074" name="Picture 2" descr="https://pbs.twimg.com/media/C-WDoamWsAA2bTn.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5438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bs.twimg.com/media/C-WDoamWsAA2bTn.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902" t="38718" r="40393" b="43208"/>
          <a:stretch/>
        </p:blipFill>
        <p:spPr bwMode="auto">
          <a:xfrm>
            <a:off x="1" y="2374919"/>
            <a:ext cx="9144000" cy="167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6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25</a:t>
            </a:fld>
            <a:endParaRPr lang="en-US">
              <a:solidFill>
                <a:schemeClr val="tx1"/>
              </a:solidFill>
            </a:endParaRPr>
          </a:p>
        </p:txBody>
      </p:sp>
      <p:pic>
        <p:nvPicPr>
          <p:cNvPr id="1026" name="Picture 2" descr="https://pbs.twimg.com/media/C6v2Ci0WkAATR8f.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32" y="476672"/>
            <a:ext cx="8801100" cy="39624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a:off x="5508104" y="4109174"/>
            <a:ext cx="3168352" cy="0"/>
          </a:xfrm>
          <a:prstGeom prst="line">
            <a:avLst/>
          </a:prstGeom>
          <a:solidFill>
            <a:schemeClr val="accent1"/>
          </a:solidFill>
          <a:ln w="571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6516216" y="4471175"/>
            <a:ext cx="2160240" cy="0"/>
          </a:xfrm>
          <a:prstGeom prst="line">
            <a:avLst/>
          </a:prstGeom>
          <a:solidFill>
            <a:schemeClr val="accent1"/>
          </a:solidFill>
          <a:ln w="571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2" descr="https://pbs.twimg.com/media/C6v2Ci0WkAATR8f.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46989" t="80865"/>
          <a:stretch/>
        </p:blipFill>
        <p:spPr bwMode="auto">
          <a:xfrm>
            <a:off x="269702" y="4804855"/>
            <a:ext cx="8545579" cy="13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3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2398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26</a:t>
            </a:fld>
            <a:endParaRPr lang="en-US">
              <a:solidFill>
                <a:schemeClr val="tx1"/>
              </a:solidFill>
            </a:endParaRPr>
          </a:p>
        </p:txBody>
      </p:sp>
      <p:pic>
        <p:nvPicPr>
          <p:cNvPr id="2050" name="Picture 2" descr="https://pbs.twimg.com/media/C3NVmvuXAAAN3xf.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23980"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pbs.twimg.com/media/C3NVmvuXAAAN3xf.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52535" t="75275" r="18009" b="13414"/>
          <a:stretch/>
        </p:blipFill>
        <p:spPr bwMode="auto">
          <a:xfrm>
            <a:off x="616707" y="4149080"/>
            <a:ext cx="7890565" cy="9804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a:off x="4932040" y="3429000"/>
            <a:ext cx="2304256" cy="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121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27</a:t>
            </a:fld>
            <a:endParaRPr lang="en-US">
              <a:solidFill>
                <a:schemeClr val="tx1"/>
              </a:solidFill>
            </a:endParaRPr>
          </a:p>
        </p:txBody>
      </p:sp>
      <p:pic>
        <p:nvPicPr>
          <p:cNvPr id="4098" name="Picture 2" descr="https://pbs.twimg.com/media/CtOh5XaWAAAL1ZG.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 y="631578"/>
            <a:ext cx="9183737" cy="3373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media/CtOh5XaWAAAL1ZG.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23358" t="86176" r="30120" b="6912"/>
          <a:stretch/>
        </p:blipFill>
        <p:spPr bwMode="auto">
          <a:xfrm>
            <a:off x="249760" y="4437112"/>
            <a:ext cx="8230144" cy="4492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a:off x="5004048" y="3789040"/>
            <a:ext cx="1080120" cy="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3300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732240" y="5085184"/>
            <a:ext cx="2304256" cy="165618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1026" name="Picture 2" descr="S:\Schools marketing\Census records are great f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068"/>
            <a:ext cx="9144000" cy="6465864"/>
          </a:xfrm>
          <a:prstGeom prst="rect">
            <a:avLst/>
          </a:prstGeom>
          <a:solidFill>
            <a:srgbClr val="D0EBB3"/>
          </a:solidFill>
          <a:extLst/>
        </p:spPr>
      </p:pic>
    </p:spTree>
    <p:extLst>
      <p:ext uri="{BB962C8B-B14F-4D97-AF65-F5344CB8AC3E}">
        <p14:creationId xmlns:p14="http://schemas.microsoft.com/office/powerpoint/2010/main" val="72435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esfs50\EUCHomedirs\valina.bowman-burns\Desktop\For Jules Kensett\Log Bo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11" r="2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 y="-12083"/>
            <a:ext cx="9180512" cy="6870083"/>
          </a:xfrm>
          <a:prstGeom prst="rect">
            <a:avLst/>
          </a:prstGeom>
        </p:spPr>
      </p:pic>
      <p:sp>
        <p:nvSpPr>
          <p:cNvPr id="4" name="TextBox 3"/>
          <p:cNvSpPr txBox="1"/>
          <p:nvPr/>
        </p:nvSpPr>
        <p:spPr>
          <a:xfrm>
            <a:off x="1138643" y="1124744"/>
            <a:ext cx="6768752" cy="3108543"/>
          </a:xfrm>
          <a:prstGeom prst="rect">
            <a:avLst/>
          </a:prstGeom>
          <a:noFill/>
        </p:spPr>
        <p:txBody>
          <a:bodyPr wrap="square" rtlCol="0">
            <a:spAutoFit/>
          </a:bodyPr>
          <a:lstStyle/>
          <a:p>
            <a:r>
              <a:rPr lang="en-GB" sz="2800" dirty="0">
                <a:solidFill>
                  <a:schemeClr val="bg1"/>
                </a:solidFill>
                <a:latin typeface="+mn-lt"/>
              </a:rPr>
              <a:t>Was this useful to you?</a:t>
            </a:r>
          </a:p>
          <a:p>
            <a:endParaRPr lang="en-GB" sz="2800" dirty="0" smtClean="0">
              <a:solidFill>
                <a:schemeClr val="bg1"/>
              </a:solidFill>
              <a:latin typeface="+mn-lt"/>
            </a:endParaRPr>
          </a:p>
          <a:p>
            <a:r>
              <a:rPr lang="en-GB" sz="2800" dirty="0" smtClean="0">
                <a:solidFill>
                  <a:schemeClr val="bg1"/>
                </a:solidFill>
                <a:latin typeface="+mn-lt"/>
              </a:rPr>
              <a:t>Help us shape our content and share good ideas for other teachers.</a:t>
            </a:r>
            <a:endParaRPr lang="en-GB" sz="2800" dirty="0">
              <a:solidFill>
                <a:schemeClr val="bg1"/>
              </a:solidFill>
              <a:latin typeface="+mn-lt"/>
            </a:endParaRPr>
          </a:p>
          <a:p>
            <a:endParaRPr lang="en-GB" sz="2800" dirty="0" smtClean="0">
              <a:solidFill>
                <a:schemeClr val="bg1"/>
              </a:solidFill>
              <a:latin typeface="+mn-lt"/>
            </a:endParaRPr>
          </a:p>
          <a:p>
            <a:r>
              <a:rPr lang="en-GB" sz="2800" dirty="0" smtClean="0">
                <a:solidFill>
                  <a:schemeClr val="bg1"/>
                </a:solidFill>
                <a:latin typeface="+mn-lt"/>
              </a:rPr>
              <a:t>E-mail </a:t>
            </a:r>
            <a:r>
              <a:rPr lang="en-GB" sz="2800" dirty="0">
                <a:solidFill>
                  <a:schemeClr val="bg1"/>
                </a:solidFill>
                <a:latin typeface="+mn-lt"/>
              </a:rPr>
              <a:t>Valina at:</a:t>
            </a:r>
          </a:p>
          <a:p>
            <a:r>
              <a:rPr lang="en-GB" sz="2800" dirty="0">
                <a:solidFill>
                  <a:schemeClr val="bg1"/>
                </a:solidFill>
                <a:latin typeface="+mn-lt"/>
              </a:rPr>
              <a:t>heritage.education@essex.gov.uk</a:t>
            </a:r>
          </a:p>
        </p:txBody>
      </p:sp>
    </p:spTree>
    <p:extLst>
      <p:ext uri="{BB962C8B-B14F-4D97-AF65-F5344CB8AC3E}">
        <p14:creationId xmlns:p14="http://schemas.microsoft.com/office/powerpoint/2010/main" val="2139836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3</a:t>
            </a:fld>
            <a:endParaRPr lang="en-US">
              <a:solidFill>
                <a:schemeClr val="tx1"/>
              </a:solidFill>
            </a:endParaRPr>
          </a:p>
        </p:txBody>
      </p:sp>
      <p:pic>
        <p:nvPicPr>
          <p:cNvPr id="1026" name="Picture 2" descr="\\Chesfs50\EUCHomedirs\valina.bowman-burns\Desktop\St. Anne's\photos\IMG_3408.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5" r="79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flipV="1">
            <a:off x="819002" y="251520"/>
            <a:ext cx="8316416" cy="6606480"/>
          </a:xfrm>
          <a:prstGeom prst="line">
            <a:avLst/>
          </a:prstGeom>
          <a:solidFill>
            <a:schemeClr val="accent1"/>
          </a:solidFill>
          <a:ln w="762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V="1">
            <a:off x="611560" y="125760"/>
            <a:ext cx="8316416" cy="6606480"/>
          </a:xfrm>
          <a:prstGeom prst="line">
            <a:avLst/>
          </a:prstGeom>
          <a:solidFill>
            <a:schemeClr val="accent1"/>
          </a:solidFill>
          <a:ln w="762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931" t="21828" r="18703" b="23694"/>
          <a:stretch/>
        </p:blipFill>
        <p:spPr bwMode="auto">
          <a:xfrm>
            <a:off x="4731227" y="3966378"/>
            <a:ext cx="4357181" cy="276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8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4</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2050" name="Picture 2" descr="\\Chesfs50\EUCHomedirs\valina.bowman-burns\Desktop\St. Anne's\ESSRG12_1385_1387-0172.jpg"/>
          <p:cNvPicPr>
            <a:picLocks noChangeAspect="1" noChangeArrowheads="1"/>
          </p:cNvPicPr>
          <p:nvPr/>
        </p:nvPicPr>
        <p:blipFill rotWithShape="1">
          <a:blip r:embed="rId3">
            <a:extLst>
              <a:ext uri="{28A0092B-C50C-407E-A947-70E740481C1C}">
                <a14:useLocalDpi xmlns:a14="http://schemas.microsoft.com/office/drawing/2010/main" val="0"/>
              </a:ext>
            </a:extLst>
          </a:blip>
          <a:srcRect l="1897" t="3855" r="9828" b="12870"/>
          <a:stretch/>
        </p:blipFill>
        <p:spPr bwMode="auto">
          <a:xfrm>
            <a:off x="166966" y="548376"/>
            <a:ext cx="8823136" cy="6048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966" y="20233"/>
            <a:ext cx="6349250" cy="461665"/>
          </a:xfrm>
          <a:prstGeom prst="rect">
            <a:avLst/>
          </a:prstGeom>
          <a:solidFill>
            <a:srgbClr val="92D050"/>
          </a:solidFill>
        </p:spPr>
        <p:txBody>
          <a:bodyPr wrap="square" rtlCol="0">
            <a:spAutoFit/>
          </a:bodyPr>
          <a:lstStyle/>
          <a:p>
            <a:r>
              <a:rPr lang="en-GB" dirty="0">
                <a:latin typeface="Arial" panose="020B0604020202020204" pitchFamily="34" charset="0"/>
                <a:cs typeface="Arial" panose="020B0604020202020204" pitchFamily="34" charset="0"/>
              </a:rPr>
              <a:t>This census was taken Sunday 5</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April </a:t>
            </a:r>
            <a:r>
              <a:rPr lang="en-GB" dirty="0" smtClean="0">
                <a:latin typeface="Arial" panose="020B0604020202020204" pitchFamily="34" charset="0"/>
                <a:cs typeface="Arial" panose="020B0604020202020204" pitchFamily="34" charset="0"/>
              </a:rPr>
              <a:t>1891</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910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5</a:t>
            </a:fld>
            <a:endParaRPr lang="en-US">
              <a:solidFill>
                <a:schemeClr val="tx1"/>
              </a:solidFill>
            </a:endParaRPr>
          </a:p>
        </p:txBody>
      </p:sp>
      <p:pic>
        <p:nvPicPr>
          <p:cNvPr id="2050" name="Picture 2" descr="\\Chesfs50\EUCHomedirs\valina.bowman-burns\Desktop\St. Anne's\ESSRG12_1385_1387-01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116" t="3855" r="12074" b="80934"/>
          <a:stretch/>
        </p:blipFill>
        <p:spPr bwMode="auto">
          <a:xfrm>
            <a:off x="5133" y="0"/>
            <a:ext cx="9135777" cy="1219534"/>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Box 2051"/>
          <p:cNvSpPr txBox="1"/>
          <p:nvPr/>
        </p:nvSpPr>
        <p:spPr>
          <a:xfrm>
            <a:off x="1547664" y="78885"/>
            <a:ext cx="2445464" cy="707886"/>
          </a:xfrm>
          <a:prstGeom prst="rect">
            <a:avLst/>
          </a:prstGeom>
          <a:solidFill>
            <a:schemeClr val="bg1"/>
          </a:solidFill>
        </p:spPr>
        <p:txBody>
          <a:bodyPr wrap="square" rtlCol="0">
            <a:spAutoFit/>
          </a:bodyPr>
          <a:lstStyle/>
          <a:p>
            <a:r>
              <a:rPr lang="en-GB" sz="1000" dirty="0" smtClean="0">
                <a:latin typeface="+mn-lt"/>
              </a:rPr>
              <a:t>RELATION to Head of Family will say:</a:t>
            </a:r>
          </a:p>
          <a:p>
            <a:r>
              <a:rPr lang="en-GB" sz="1000" dirty="0" smtClean="0">
                <a:latin typeface="+mn-lt"/>
              </a:rPr>
              <a:t>Head, Wife, </a:t>
            </a:r>
            <a:r>
              <a:rPr lang="en-GB" sz="1000" dirty="0" err="1" smtClean="0">
                <a:latin typeface="+mn-lt"/>
              </a:rPr>
              <a:t>Dau</a:t>
            </a:r>
            <a:r>
              <a:rPr lang="en-GB" sz="1000" dirty="0" smtClean="0">
                <a:latin typeface="+mn-lt"/>
              </a:rPr>
              <a:t> (daughter), Son, Visitor, Sister or </a:t>
            </a:r>
            <a:r>
              <a:rPr lang="en-GB" sz="1000" dirty="0" err="1" smtClean="0">
                <a:latin typeface="+mn-lt"/>
              </a:rPr>
              <a:t>Serv</a:t>
            </a:r>
            <a:r>
              <a:rPr lang="en-GB" sz="1000" dirty="0" smtClean="0">
                <a:latin typeface="+mn-lt"/>
              </a:rPr>
              <a:t> (servant).</a:t>
            </a:r>
          </a:p>
          <a:p>
            <a:r>
              <a:rPr lang="en-GB" sz="1000" b="1" dirty="0" smtClean="0">
                <a:latin typeface="+mn-lt"/>
              </a:rPr>
              <a:t>‘’ means ‘the same as the box above’</a:t>
            </a:r>
            <a:endParaRPr lang="en-GB" sz="1000" b="1" dirty="0">
              <a:latin typeface="+mn-lt"/>
            </a:endParaRPr>
          </a:p>
        </p:txBody>
      </p:sp>
      <p:sp>
        <p:nvSpPr>
          <p:cNvPr id="63" name="TextBox 62"/>
          <p:cNvSpPr txBox="1"/>
          <p:nvPr/>
        </p:nvSpPr>
        <p:spPr>
          <a:xfrm>
            <a:off x="4139952" y="78885"/>
            <a:ext cx="2445464" cy="707886"/>
          </a:xfrm>
          <a:prstGeom prst="rect">
            <a:avLst/>
          </a:prstGeom>
          <a:solidFill>
            <a:schemeClr val="bg1"/>
          </a:solidFill>
        </p:spPr>
        <p:txBody>
          <a:bodyPr wrap="square" rtlCol="0">
            <a:spAutoFit/>
          </a:bodyPr>
          <a:lstStyle/>
          <a:p>
            <a:r>
              <a:rPr lang="en-GB" sz="1000" dirty="0" smtClean="0">
                <a:latin typeface="+mn-lt"/>
              </a:rPr>
              <a:t>CONDITION as to Marriage will say:</a:t>
            </a:r>
          </a:p>
          <a:p>
            <a:r>
              <a:rPr lang="en-GB" sz="1000" dirty="0" smtClean="0">
                <a:latin typeface="+mn-lt"/>
              </a:rPr>
              <a:t>Married, Single or Widow (meaning partner has died)</a:t>
            </a:r>
          </a:p>
          <a:p>
            <a:r>
              <a:rPr lang="en-GB" sz="1000" b="1" dirty="0" smtClean="0">
                <a:latin typeface="+mn-lt"/>
              </a:rPr>
              <a:t>“ means ‘the same as the box above’</a:t>
            </a:r>
            <a:endParaRPr lang="en-GB" sz="1000" b="1" dirty="0">
              <a:latin typeface="+mn-lt"/>
            </a:endParaRPr>
          </a:p>
        </p:txBody>
      </p:sp>
      <p:graphicFrame>
        <p:nvGraphicFramePr>
          <p:cNvPr id="11" name="Table 10"/>
          <p:cNvGraphicFramePr>
            <a:graphicFrameLocks noGrp="1"/>
          </p:cNvGraphicFramePr>
          <p:nvPr>
            <p:extLst>
              <p:ext uri="{D42A27DB-BD31-4B8C-83A1-F6EECF244321}">
                <p14:modId xmlns:p14="http://schemas.microsoft.com/office/powerpoint/2010/main" val="784169232"/>
              </p:ext>
            </p:extLst>
          </p:nvPr>
        </p:nvGraphicFramePr>
        <p:xfrm>
          <a:off x="-1" y="1219534"/>
          <a:ext cx="6258548" cy="5377818"/>
        </p:xfrm>
        <a:graphic>
          <a:graphicData uri="http://schemas.openxmlformats.org/drawingml/2006/table">
            <a:tbl>
              <a:tblPr firstRow="1" bandRow="1">
                <a:tableStyleId>{F5AB1C69-6EDB-4FF4-983F-18BD219EF322}</a:tableStyleId>
              </a:tblPr>
              <a:tblGrid>
                <a:gridCol w="357952"/>
                <a:gridCol w="973689"/>
                <a:gridCol w="216024"/>
                <a:gridCol w="216024"/>
                <a:gridCol w="216024"/>
                <a:gridCol w="1170263"/>
                <a:gridCol w="572723"/>
                <a:gridCol w="429542"/>
                <a:gridCol w="429542"/>
                <a:gridCol w="1676765"/>
              </a:tblGrid>
              <a:tr h="121234">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156</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New</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London Road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William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Head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600" b="0" dirty="0" smtClean="0">
                          <a:ln>
                            <a:noFill/>
                          </a:ln>
                          <a:solidFill>
                            <a:schemeClr val="tx1"/>
                          </a:solidFill>
                          <a:latin typeface="Times New Roman" panose="02020603050405020304" pitchFamily="18" charset="0"/>
                          <a:cs typeface="Times New Roman" panose="02020603050405020304" pitchFamily="18" charset="0"/>
                        </a:rPr>
                        <a:t>Married</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51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Gardner and Sexton</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06">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Cemetery Lodge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Emily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Wife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52</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70">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Harry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Son</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Single</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800" b="0" dirty="0" smtClean="0">
                          <a:ln>
                            <a:noFill/>
                          </a:ln>
                          <a:solidFill>
                            <a:schemeClr val="tx1"/>
                          </a:solidFill>
                          <a:latin typeface="Times New Roman" panose="02020603050405020304" pitchFamily="18" charset="0"/>
                          <a:cs typeface="Times New Roman" panose="02020603050405020304" pitchFamily="18" charset="0"/>
                        </a:rPr>
                        <a:t>23</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Labourer @ Iron Foundry</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23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William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800" b="0" dirty="0" smtClean="0">
                          <a:ln>
                            <a:noFill/>
                          </a:ln>
                          <a:solidFill>
                            <a:schemeClr val="tx1"/>
                          </a:solidFill>
                          <a:latin typeface="Times New Roman" panose="02020603050405020304" pitchFamily="18" charset="0"/>
                          <a:cs typeface="Times New Roman" panose="02020603050405020304" pitchFamily="18" charset="0"/>
                        </a:rPr>
                        <a:t>20</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Fitter @ Electric</a:t>
                      </a:r>
                      <a:r>
                        <a:rPr lang="en-GB" sz="800" baseline="0" dirty="0" smtClean="0">
                          <a:ln>
                            <a:noFill/>
                          </a:ln>
                          <a:solidFill>
                            <a:schemeClr val="tx1"/>
                          </a:solidFill>
                          <a:latin typeface="Times New Roman" panose="02020603050405020304" pitchFamily="18" charset="0"/>
                          <a:cs typeface="Times New Roman" panose="02020603050405020304" pitchFamily="18" charset="0"/>
                        </a:rPr>
                        <a:t> Light Works</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898">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Herbert</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800" b="0" dirty="0" smtClean="0">
                          <a:ln>
                            <a:noFill/>
                          </a:ln>
                          <a:solidFill>
                            <a:schemeClr val="tx1"/>
                          </a:solidFill>
                          <a:latin typeface="Times New Roman" panose="02020603050405020304" pitchFamily="18" charset="0"/>
                          <a:cs typeface="Times New Roman" panose="02020603050405020304" pitchFamily="18" charset="0"/>
                        </a:rPr>
                        <a:t>18</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Labourer @ Brass Foundry</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562">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Emily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err="1" smtClean="0">
                          <a:ln>
                            <a:noFill/>
                          </a:ln>
                          <a:solidFill>
                            <a:schemeClr val="tx1"/>
                          </a:solidFill>
                          <a:latin typeface="Times New Roman" panose="02020603050405020304" pitchFamily="18" charset="0"/>
                          <a:cs typeface="Times New Roman" panose="02020603050405020304" pitchFamily="18" charset="0"/>
                        </a:rPr>
                        <a:t>Dau</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226">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James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Son</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800" b="0" dirty="0" smtClean="0">
                          <a:ln>
                            <a:noFill/>
                          </a:ln>
                          <a:solidFill>
                            <a:schemeClr val="tx1"/>
                          </a:solidFill>
                          <a:latin typeface="Times New Roman" panose="02020603050405020304" pitchFamily="18" charset="0"/>
                          <a:cs typeface="Times New Roman" panose="02020603050405020304" pitchFamily="18" charset="0"/>
                        </a:rPr>
                        <a:t>14</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Stable Lad</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890">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Ada White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err="1" smtClean="0">
                          <a:ln>
                            <a:noFill/>
                          </a:ln>
                          <a:solidFill>
                            <a:schemeClr val="tx1"/>
                          </a:solidFill>
                          <a:latin typeface="Times New Roman" panose="02020603050405020304" pitchFamily="18" charset="0"/>
                          <a:cs typeface="Times New Roman" panose="02020603050405020304" pitchFamily="18" charset="0"/>
                        </a:rPr>
                        <a:t>Dua</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Scholar</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554">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157</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“The</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Manse”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James</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Burgess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Head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Married</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800" b="0" dirty="0" smtClean="0">
                          <a:ln>
                            <a:noFill/>
                          </a:ln>
                          <a:solidFill>
                            <a:schemeClr val="tx1"/>
                          </a:solidFill>
                          <a:latin typeface="Times New Roman" panose="02020603050405020304" pitchFamily="18" charset="0"/>
                          <a:cs typeface="Times New Roman" panose="02020603050405020304" pitchFamily="18" charset="0"/>
                        </a:rPr>
                        <a:t>50</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Congregational</a:t>
                      </a:r>
                      <a:r>
                        <a:rPr lang="en-GB" sz="800" baseline="0" dirty="0" smtClean="0">
                          <a:ln>
                            <a:noFill/>
                          </a:ln>
                          <a:solidFill>
                            <a:schemeClr val="tx1"/>
                          </a:solidFill>
                          <a:latin typeface="Times New Roman" panose="02020603050405020304" pitchFamily="18" charset="0"/>
                          <a:cs typeface="Times New Roman" panose="02020603050405020304" pitchFamily="18" charset="0"/>
                        </a:rPr>
                        <a:t> Minister</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Harriet Emily Burgess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Wife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51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Emily Burgess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err="1" smtClean="0">
                          <a:ln>
                            <a:noFill/>
                          </a:ln>
                          <a:solidFill>
                            <a:schemeClr val="tx1"/>
                          </a:solidFill>
                          <a:latin typeface="Times New Roman" panose="02020603050405020304" pitchFamily="18" charset="0"/>
                          <a:cs typeface="Times New Roman" panose="02020603050405020304" pitchFamily="18" charset="0"/>
                        </a:rPr>
                        <a:t>Dau</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Single</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22</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School teacher of drawing, painting</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Hellen Muriel Burgess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7</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and wood carving</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Edith Simpson</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Visitor</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30</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Teacher of English in Private</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Arabella</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a:t>
                      </a:r>
                      <a:r>
                        <a:rPr lang="en-GB" sz="800" b="0" baseline="0" dirty="0" err="1" smtClean="0">
                          <a:ln>
                            <a:noFill/>
                          </a:ln>
                          <a:solidFill>
                            <a:schemeClr val="tx1"/>
                          </a:solidFill>
                          <a:latin typeface="Times New Roman" panose="02020603050405020304" pitchFamily="18" charset="0"/>
                          <a:cs typeface="Times New Roman" panose="02020603050405020304" pitchFamily="18" charset="0"/>
                        </a:rPr>
                        <a:t>Amschel</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22</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School Teacher Kinder Garten</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Selina Fletcher</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err="1" smtClean="0">
                          <a:ln>
                            <a:noFill/>
                          </a:ln>
                          <a:solidFill>
                            <a:schemeClr val="tx1"/>
                          </a:solidFill>
                          <a:latin typeface="Times New Roman" panose="02020603050405020304" pitchFamily="18" charset="0"/>
                          <a:cs typeface="Times New Roman" panose="02020603050405020304" pitchFamily="18" charset="0"/>
                        </a:rPr>
                        <a:t>Serv</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14</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Domestic Servant</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158</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err="1" smtClean="0">
                          <a:ln>
                            <a:noFill/>
                          </a:ln>
                          <a:solidFill>
                            <a:schemeClr val="tx1"/>
                          </a:solidFill>
                          <a:latin typeface="Times New Roman" panose="02020603050405020304" pitchFamily="18" charset="0"/>
                          <a:cs typeface="Times New Roman" panose="02020603050405020304" pitchFamily="18" charset="0"/>
                        </a:rPr>
                        <a:t>Gavistock</a:t>
                      </a:r>
                      <a:r>
                        <a:rPr lang="en-GB" sz="800" b="0" dirty="0" smtClean="0">
                          <a:ln>
                            <a:noFill/>
                          </a:ln>
                          <a:solidFill>
                            <a:schemeClr val="tx1"/>
                          </a:solidFill>
                          <a:latin typeface="Times New Roman" panose="02020603050405020304" pitchFamily="18" charset="0"/>
                          <a:cs typeface="Times New Roman" panose="02020603050405020304" pitchFamily="18" charset="0"/>
                        </a:rPr>
                        <a:t> House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Eliza </a:t>
                      </a:r>
                      <a:r>
                        <a:rPr lang="en-GB" sz="800" b="0" dirty="0" err="1" smtClean="0">
                          <a:ln>
                            <a:noFill/>
                          </a:ln>
                          <a:solidFill>
                            <a:schemeClr val="tx1"/>
                          </a:solidFill>
                          <a:latin typeface="Times New Roman" panose="02020603050405020304" pitchFamily="18" charset="0"/>
                          <a:cs typeface="Times New Roman" panose="02020603050405020304" pitchFamily="18" charset="0"/>
                        </a:rPr>
                        <a:t>Fidbrald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Head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Widow</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50</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Living on own means</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Harriet Stebbing</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Visitor</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Single</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50</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Alice</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Thurgood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err="1" smtClean="0">
                          <a:ln>
                            <a:noFill/>
                          </a:ln>
                          <a:solidFill>
                            <a:schemeClr val="tx1"/>
                          </a:solidFill>
                          <a:latin typeface="Times New Roman" panose="02020603050405020304" pitchFamily="18" charset="0"/>
                          <a:cs typeface="Times New Roman" panose="02020603050405020304" pitchFamily="18" charset="0"/>
                        </a:rPr>
                        <a:t>Serv</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25</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House</a:t>
                      </a:r>
                      <a:r>
                        <a:rPr lang="en-GB" sz="800" baseline="0" dirty="0" smtClean="0">
                          <a:ln>
                            <a:noFill/>
                          </a:ln>
                          <a:solidFill>
                            <a:schemeClr val="tx1"/>
                          </a:solidFill>
                          <a:latin typeface="Times New Roman" panose="02020603050405020304" pitchFamily="18" charset="0"/>
                          <a:cs typeface="Times New Roman" panose="02020603050405020304" pitchFamily="18" charset="0"/>
                        </a:rPr>
                        <a:t> maid Dom (domestic)</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159</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Maidstone</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Villa</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1</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Sarah Ann</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Hicks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Head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63</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Principal of Ladies School</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Priscilla</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Hicks</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00" b="0" dirty="0" smtClean="0">
                          <a:ln>
                            <a:noFill/>
                          </a:ln>
                          <a:solidFill>
                            <a:schemeClr val="tx1"/>
                          </a:solidFill>
                          <a:latin typeface="Times New Roman" panose="02020603050405020304" pitchFamily="18" charset="0"/>
                          <a:cs typeface="Times New Roman" panose="02020603050405020304" pitchFamily="18" charset="0"/>
                        </a:rPr>
                        <a:t>Sister</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56</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    “                         “</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smtClean="0">
                          <a:ln>
                            <a:noFill/>
                          </a:ln>
                          <a:solidFill>
                            <a:schemeClr val="tx1"/>
                          </a:solidFill>
                          <a:latin typeface="Times New Roman" panose="02020603050405020304" pitchFamily="18" charset="0"/>
                          <a:cs typeface="Times New Roman" panose="02020603050405020304" pitchFamily="18" charset="0"/>
                        </a:rPr>
                        <a:t>Elizabeth Jane Davidson</a:t>
                      </a:r>
                      <a:endParaRPr lang="en-GB" sz="7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25</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Governess in School</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700" b="0" dirty="0" smtClean="0">
                          <a:ln>
                            <a:noFill/>
                          </a:ln>
                          <a:solidFill>
                            <a:schemeClr val="tx1"/>
                          </a:solidFill>
                          <a:latin typeface="Times New Roman" panose="02020603050405020304" pitchFamily="18" charset="0"/>
                          <a:cs typeface="Times New Roman" panose="02020603050405020304" pitchFamily="18" charset="0"/>
                        </a:rPr>
                        <a:t>Annie Kathleen Milbank</a:t>
                      </a:r>
                      <a:endParaRPr lang="en-GB" sz="7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16</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St Scholar</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Ethel</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Mary Milbank</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16</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St    “</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Annie Little</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18</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Domestic Servant (Cook)</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dirty="0">
                        <a:ln>
                          <a:noFill/>
                        </a:ln>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err="1" smtClean="0">
                          <a:ln>
                            <a:noFill/>
                          </a:ln>
                          <a:solidFill>
                            <a:schemeClr val="tx1"/>
                          </a:solidFill>
                          <a:latin typeface="Times New Roman" panose="02020603050405020304" pitchFamily="18" charset="0"/>
                          <a:cs typeface="Times New Roman" panose="02020603050405020304" pitchFamily="18" charset="0"/>
                        </a:rPr>
                        <a:t>Alic</a:t>
                      </a:r>
                      <a:r>
                        <a:rPr lang="en-GB" sz="800" b="0" dirty="0" smtClean="0">
                          <a:ln>
                            <a:noFill/>
                          </a:ln>
                          <a:solidFill>
                            <a:schemeClr val="tx1"/>
                          </a:solidFill>
                          <a:latin typeface="Times New Roman" panose="02020603050405020304" pitchFamily="18" charset="0"/>
                          <a:cs typeface="Times New Roman" panose="02020603050405020304" pitchFamily="18" charset="0"/>
                        </a:rPr>
                        <a:t> Eliza </a:t>
                      </a:r>
                      <a:r>
                        <a:rPr lang="en-GB" sz="800" b="0" dirty="0" err="1" smtClean="0">
                          <a:ln>
                            <a:noFill/>
                          </a:ln>
                          <a:solidFill>
                            <a:schemeClr val="tx1"/>
                          </a:solidFill>
                          <a:latin typeface="Times New Roman" panose="02020603050405020304" pitchFamily="18" charset="0"/>
                          <a:cs typeface="Times New Roman" panose="02020603050405020304" pitchFamily="18" charset="0"/>
                        </a:rPr>
                        <a:t>Caton</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600" b="0" dirty="0" smtClean="0">
                          <a:ln>
                            <a:noFill/>
                          </a:ln>
                          <a:solidFill>
                            <a:schemeClr val="tx1"/>
                          </a:solidFill>
                          <a:latin typeface="Times New Roman" panose="02020603050405020304" pitchFamily="18" charset="0"/>
                          <a:cs typeface="Times New Roman" panose="02020603050405020304" pitchFamily="18" charset="0"/>
                        </a:rPr>
                        <a:t>“</a:t>
                      </a:r>
                      <a:endParaRPr lang="en-GB" sz="6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800" b="0" dirty="0" smtClean="0">
                          <a:ln>
                            <a:noFill/>
                          </a:ln>
                          <a:solidFill>
                            <a:schemeClr val="tx1"/>
                          </a:solidFill>
                          <a:latin typeface="Times New Roman" panose="02020603050405020304" pitchFamily="18" charset="0"/>
                          <a:cs typeface="Times New Roman" panose="02020603050405020304" pitchFamily="18" charset="0"/>
                        </a:rPr>
                        <a:t>18</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ln>
                            <a:noFill/>
                          </a:ln>
                          <a:solidFill>
                            <a:schemeClr val="tx1"/>
                          </a:solidFill>
                          <a:latin typeface="Times New Roman" panose="02020603050405020304" pitchFamily="18" charset="0"/>
                          <a:cs typeface="Times New Roman" panose="02020603050405020304" pitchFamily="18" charset="0"/>
                        </a:rPr>
                        <a:t>               “             (Housemaid)</a:t>
                      </a:r>
                      <a:endParaRPr lang="en-GB" sz="8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955410354"/>
              </p:ext>
            </p:extLst>
          </p:nvPr>
        </p:nvGraphicFramePr>
        <p:xfrm>
          <a:off x="6260590" y="1219534"/>
          <a:ext cx="2880320" cy="5377818"/>
        </p:xfrm>
        <a:graphic>
          <a:graphicData uri="http://schemas.openxmlformats.org/drawingml/2006/table">
            <a:tbl>
              <a:tblPr firstRow="1" bandRow="1">
                <a:tableStyleId>{F5AB1C69-6EDB-4FF4-983F-18BD219EF322}</a:tableStyleId>
              </a:tblPr>
              <a:tblGrid>
                <a:gridCol w="208280"/>
                <a:gridCol w="208280"/>
                <a:gridCol w="208280"/>
                <a:gridCol w="1575002"/>
                <a:gridCol w="680478"/>
              </a:tblGrid>
              <a:tr h="193242">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Essex, ???</a:t>
                      </a:r>
                      <a:r>
                        <a:rPr lang="en-GB" sz="800" b="0" dirty="0" err="1" smtClean="0">
                          <a:ln>
                            <a:noFill/>
                          </a:ln>
                          <a:solidFill>
                            <a:schemeClr val="tx1"/>
                          </a:solidFill>
                          <a:latin typeface="Times New Roman" panose="02020603050405020304" pitchFamily="18" charset="0"/>
                          <a:cs typeface="Times New Roman" panose="02020603050405020304" pitchFamily="18" charset="0"/>
                        </a:rPr>
                        <a:t>mdersly</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06">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Surrey, Clapham</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570">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Essex, Chelmsford</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23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898">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562">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226">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890">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                     “</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55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noFill/>
                          </a:ln>
                          <a:solidFill>
                            <a:schemeClr val="tx1"/>
                          </a:solidFill>
                          <a:latin typeface="Times New Roman" panose="02020603050405020304" pitchFamily="18" charset="0"/>
                          <a:cs typeface="Times New Roman" panose="02020603050405020304" pitchFamily="18" charset="0"/>
                        </a:rPr>
                        <a:t>Wiltshire, Marlborough</a:t>
                      </a:r>
                      <a:endParaRPr lang="en-GB" sz="800" b="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err="1" smtClean="0">
                          <a:ln>
                            <a:noFill/>
                          </a:ln>
                          <a:solidFill>
                            <a:schemeClr val="tx1"/>
                          </a:solidFill>
                          <a:latin typeface="Times New Roman" panose="02020603050405020304" pitchFamily="18" charset="0"/>
                          <a:cs typeface="Times New Roman" panose="02020603050405020304" pitchFamily="18" charset="0"/>
                        </a:rPr>
                        <a:t>Collingbourne</a:t>
                      </a:r>
                      <a:r>
                        <a:rPr lang="en-GB" sz="800" b="0" dirty="0" smtClean="0">
                          <a:ln>
                            <a:noFill/>
                          </a:ln>
                          <a:solidFill>
                            <a:schemeClr val="tx1"/>
                          </a:solidFill>
                          <a:latin typeface="Times New Roman" panose="02020603050405020304" pitchFamily="18" charset="0"/>
                          <a:cs typeface="Times New Roman" panose="02020603050405020304" pitchFamily="18" charset="0"/>
                        </a:rPr>
                        <a:t> </a:t>
                      </a:r>
                      <a:r>
                        <a:rPr lang="en-GB" sz="800" b="0" dirty="0" err="1" smtClean="0">
                          <a:ln>
                            <a:noFill/>
                          </a:ln>
                          <a:solidFill>
                            <a:schemeClr val="tx1"/>
                          </a:solidFill>
                          <a:latin typeface="Times New Roman" panose="02020603050405020304" pitchFamily="18" charset="0"/>
                          <a:cs typeface="Times New Roman" panose="02020603050405020304" pitchFamily="18" charset="0"/>
                        </a:rPr>
                        <a:t>Ducis</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Huntingdonshire,</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a:t>
                      </a:r>
                      <a:r>
                        <a:rPr lang="en-GB" sz="800" b="0" baseline="0" dirty="0" err="1" smtClean="0">
                          <a:ln>
                            <a:noFill/>
                          </a:ln>
                          <a:solidFill>
                            <a:schemeClr val="tx1"/>
                          </a:solidFill>
                          <a:latin typeface="Times New Roman" panose="02020603050405020304" pitchFamily="18" charset="0"/>
                          <a:cs typeface="Times New Roman" panose="02020603050405020304" pitchFamily="18" charset="0"/>
                        </a:rPr>
                        <a:t>Fenstanton</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Essex, Castle Hedingham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Westmorland, Kendal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0" dirty="0" smtClean="0">
                          <a:ln>
                            <a:solidFill>
                              <a:schemeClr val="tx1"/>
                            </a:solidFill>
                          </a:ln>
                          <a:solidFill>
                            <a:schemeClr val="tx1"/>
                          </a:solidFill>
                          <a:latin typeface="Times New Roman" panose="02020603050405020304" pitchFamily="18" charset="0"/>
                          <a:cs typeface="Times New Roman" panose="02020603050405020304" pitchFamily="18" charset="0"/>
                        </a:rPr>
                        <a:t>X</a:t>
                      </a:r>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i="0" kern="1200" dirty="0" smtClean="0">
                          <a:ln>
                            <a:noFill/>
                          </a:ln>
                          <a:solidFill>
                            <a:schemeClr val="tx1"/>
                          </a:solidFill>
                          <a:effectLst/>
                          <a:latin typeface="Times New Roman" panose="02020603050405020304" pitchFamily="18" charset="0"/>
                          <a:ea typeface="+mn-ea"/>
                          <a:cs typeface="Times New Roman" panose="02020603050405020304" pitchFamily="18" charset="0"/>
                        </a:rPr>
                        <a:t>Thuringia </a:t>
                      </a:r>
                      <a:r>
                        <a:rPr lang="en-GB" sz="800" b="0" i="0" kern="1200" dirty="0" err="1" smtClean="0">
                          <a:ln>
                            <a:noFill/>
                          </a:ln>
                          <a:solidFill>
                            <a:schemeClr val="tx1"/>
                          </a:solidFill>
                          <a:effectLst/>
                          <a:latin typeface="Times New Roman" panose="02020603050405020304" pitchFamily="18" charset="0"/>
                          <a:ea typeface="+mn-ea"/>
                          <a:cs typeface="Times New Roman" panose="02020603050405020304" pitchFamily="18" charset="0"/>
                        </a:rPr>
                        <a:t>Memmingen</a:t>
                      </a:r>
                      <a:r>
                        <a:rPr lang="en-GB" sz="800" b="0" i="0" kern="1200" dirty="0" smtClean="0">
                          <a:ln>
                            <a:noFill/>
                          </a:ln>
                          <a:solidFill>
                            <a:schemeClr val="tx1"/>
                          </a:solidFill>
                          <a:effectLst/>
                          <a:latin typeface="Times New Roman" panose="02020603050405020304" pitchFamily="18" charset="0"/>
                          <a:ea typeface="+mn-ea"/>
                          <a:cs typeface="Times New Roman" panose="02020603050405020304" pitchFamily="18" charset="0"/>
                        </a:rPr>
                        <a:t> Germany</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Essex, Great</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Leighs</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Kent, Seven Oaks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Essex, Great </a:t>
                      </a:r>
                      <a:r>
                        <a:rPr lang="en-GB" sz="800" b="0" dirty="0" err="1" smtClean="0">
                          <a:ln>
                            <a:noFill/>
                          </a:ln>
                          <a:solidFill>
                            <a:schemeClr val="tx1"/>
                          </a:solidFill>
                          <a:latin typeface="Times New Roman" panose="02020603050405020304" pitchFamily="18" charset="0"/>
                          <a:cs typeface="Times New Roman" panose="02020603050405020304" pitchFamily="18" charset="0"/>
                        </a:rPr>
                        <a:t>Burstead</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    “       Hatfield</a:t>
                      </a:r>
                      <a:r>
                        <a:rPr lang="en-GB" sz="800" b="0" baseline="0" dirty="0" smtClean="0">
                          <a:ln>
                            <a:noFill/>
                          </a:ln>
                          <a:solidFill>
                            <a:schemeClr val="tx1"/>
                          </a:solidFill>
                          <a:latin typeface="Times New Roman" panose="02020603050405020304" pitchFamily="18" charset="0"/>
                          <a:cs typeface="Times New Roman" panose="02020603050405020304" pitchFamily="18" charset="0"/>
                        </a:rPr>
                        <a:t> </a:t>
                      </a:r>
                      <a:r>
                        <a:rPr lang="en-GB" sz="800" b="0" baseline="0" dirty="0" err="1" smtClean="0">
                          <a:ln>
                            <a:noFill/>
                          </a:ln>
                          <a:solidFill>
                            <a:schemeClr val="tx1"/>
                          </a:solidFill>
                          <a:latin typeface="Times New Roman" panose="02020603050405020304" pitchFamily="18" charset="0"/>
                          <a:cs typeface="Times New Roman" panose="02020603050405020304" pitchFamily="18" charset="0"/>
                        </a:rPr>
                        <a:t>Perverel</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    “        Stanstead </a:t>
                      </a:r>
                      <a:r>
                        <a:rPr lang="en-GB" sz="800" b="0" dirty="0" err="1" smtClean="0">
                          <a:ln>
                            <a:noFill/>
                          </a:ln>
                          <a:solidFill>
                            <a:schemeClr val="tx1"/>
                          </a:solidFill>
                          <a:latin typeface="Times New Roman" panose="02020603050405020304" pitchFamily="18" charset="0"/>
                          <a:cs typeface="Times New Roman" panose="02020603050405020304" pitchFamily="18" charset="0"/>
                        </a:rPr>
                        <a:t>Mountfitchet</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     “        Springfield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700" b="0" dirty="0" smtClean="0">
                          <a:ln>
                            <a:noFill/>
                          </a:ln>
                          <a:solidFill>
                            <a:schemeClr val="tx1"/>
                          </a:solidFill>
                          <a:latin typeface="Times New Roman" panose="02020603050405020304" pitchFamily="18" charset="0"/>
                          <a:cs typeface="Times New Roman" panose="02020603050405020304" pitchFamily="18" charset="0"/>
                        </a:rPr>
                        <a:t>Northumberland, Newcastle on Tyne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Essex, Leaden Roding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dirty="0" smtClean="0">
                          <a:ln>
                            <a:noFill/>
                          </a:ln>
                          <a:solidFill>
                            <a:schemeClr val="tx1"/>
                          </a:solidFill>
                          <a:latin typeface="Times New Roman" panose="02020603050405020304" pitchFamily="18" charset="0"/>
                          <a:cs typeface="Times New Roman" panose="02020603050405020304" pitchFamily="18" charset="0"/>
                        </a:rPr>
                        <a:t>    “                </a:t>
                      </a:r>
                      <a:r>
                        <a:rPr lang="en-GB" sz="800" b="0" dirty="0" err="1" smtClean="0">
                          <a:ln>
                            <a:noFill/>
                          </a:ln>
                          <a:solidFill>
                            <a:schemeClr val="tx1"/>
                          </a:solidFill>
                          <a:latin typeface="Times New Roman" panose="02020603050405020304" pitchFamily="18" charset="0"/>
                          <a:cs typeface="Times New Roman" panose="02020603050405020304" pitchFamily="18" charset="0"/>
                        </a:rPr>
                        <a:t>Writtle</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800" b="0" baseline="0" dirty="0" smtClean="0">
                          <a:ln>
                            <a:noFill/>
                          </a:ln>
                          <a:solidFill>
                            <a:schemeClr val="tx1"/>
                          </a:solidFill>
                          <a:latin typeface="Times New Roman" panose="02020603050405020304" pitchFamily="18" charset="0"/>
                          <a:cs typeface="Times New Roman" panose="02020603050405020304" pitchFamily="18" charset="0"/>
                        </a:rPr>
                        <a:t>    “        Langley Bishop Stortford</a:t>
                      </a:r>
                      <a:endParaRPr lang="en-GB" sz="800" b="0" dirty="0" smtClean="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800" b="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9353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obraszczyk.files.wordpress.com/2012/04/186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154"/>
            <a:ext cx="8316416" cy="6855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63480" y="0"/>
            <a:ext cx="4429000" cy="2308324"/>
          </a:xfrm>
          <a:prstGeom prst="rect">
            <a:avLst/>
          </a:prstGeom>
          <a:solidFill>
            <a:srgbClr val="00B050"/>
          </a:solidFill>
          <a:ln>
            <a:solidFill>
              <a:srgbClr val="92D050"/>
            </a:solidFill>
          </a:ln>
        </p:spPr>
        <p:txBody>
          <a:bodyPr wrap="square">
            <a:spAutoFit/>
          </a:bodyPr>
          <a:lstStyle/>
          <a:p>
            <a:r>
              <a:rPr lang="en-GB" dirty="0" smtClean="0">
                <a:solidFill>
                  <a:schemeClr val="bg1"/>
                </a:solidFill>
                <a:latin typeface="+mj-lt"/>
              </a:rPr>
              <a:t>A </a:t>
            </a:r>
            <a:r>
              <a:rPr lang="en-GB" dirty="0">
                <a:solidFill>
                  <a:schemeClr val="bg1"/>
                </a:solidFill>
                <a:latin typeface="+mj-lt"/>
              </a:rPr>
              <a:t>census has been taken regularly in Britain every 10 years since 1841. </a:t>
            </a:r>
            <a:endParaRPr lang="en-GB" dirty="0" smtClean="0">
              <a:solidFill>
                <a:schemeClr val="bg1"/>
              </a:solidFill>
              <a:latin typeface="+mj-lt"/>
            </a:endParaRPr>
          </a:p>
          <a:p>
            <a:endParaRPr lang="en-GB" dirty="0">
              <a:solidFill>
                <a:schemeClr val="bg1"/>
              </a:solidFill>
              <a:latin typeface="+mj-lt"/>
            </a:endParaRPr>
          </a:p>
          <a:p>
            <a:r>
              <a:rPr lang="en-GB" dirty="0" smtClean="0">
                <a:solidFill>
                  <a:schemeClr val="bg1"/>
                </a:solidFill>
                <a:latin typeface="+mj-lt"/>
              </a:rPr>
              <a:t>How was the information gathered?</a:t>
            </a:r>
          </a:p>
        </p:txBody>
      </p:sp>
    </p:spTree>
    <p:extLst>
      <p:ext uri="{BB962C8B-B14F-4D97-AF65-F5344CB8AC3E}">
        <p14:creationId xmlns:p14="http://schemas.microsoft.com/office/powerpoint/2010/main" val="2381415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7</a:t>
            </a:fld>
            <a:endParaRPr lang="en-US">
              <a:solidFill>
                <a:schemeClr val="tx1"/>
              </a:solidFill>
            </a:endParaRPr>
          </a:p>
        </p:txBody>
      </p:sp>
      <p:sp>
        <p:nvSpPr>
          <p:cNvPr id="4" name="Rectangle 3"/>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2050" name="Picture 2" descr="\\Chesfs50\EUCHomedirs\valina.bowman-burns\Desktop\Blogs\census\1881 Old Joe and Wife.jpg"/>
          <p:cNvPicPr>
            <a:picLocks noChangeAspect="1" noChangeArrowheads="1"/>
          </p:cNvPicPr>
          <p:nvPr/>
        </p:nvPicPr>
        <p:blipFill rotWithShape="1">
          <a:blip r:embed="rId3">
            <a:extLst>
              <a:ext uri="{28A0092B-C50C-407E-A947-70E740481C1C}">
                <a14:useLocalDpi xmlns:a14="http://schemas.microsoft.com/office/drawing/2010/main" val="0"/>
              </a:ext>
            </a:extLst>
          </a:blip>
          <a:srcRect l="2835" t="11144" r="7773" b="19005"/>
          <a:stretch/>
        </p:blipFill>
        <p:spPr bwMode="auto">
          <a:xfrm>
            <a:off x="179512" y="188640"/>
            <a:ext cx="8831751" cy="5904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sfs50\EUCHomedirs\valina.bowman-burns\Desktop\Blogs\census\1881 Old Joe and Wif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62" t="42144" r="60465" b="45747"/>
          <a:stretch/>
        </p:blipFill>
        <p:spPr bwMode="auto">
          <a:xfrm>
            <a:off x="3275140" y="1736812"/>
            <a:ext cx="5766401" cy="280831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2123728" y="3370938"/>
            <a:ext cx="1080120" cy="0"/>
          </a:xfrm>
          <a:prstGeom prst="line">
            <a:avLst/>
          </a:prstGeom>
          <a:solidFill>
            <a:schemeClr val="accent1"/>
          </a:solidFill>
          <a:ln w="1905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V="1">
            <a:off x="4427984" y="3284984"/>
            <a:ext cx="2880320" cy="61420"/>
          </a:xfrm>
          <a:prstGeom prst="line">
            <a:avLst/>
          </a:prstGeom>
          <a:solidFill>
            <a:schemeClr val="accent1"/>
          </a:solidFill>
          <a:ln w="1905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123728" y="3573016"/>
            <a:ext cx="1151412" cy="0"/>
          </a:xfrm>
          <a:prstGeom prst="line">
            <a:avLst/>
          </a:prstGeom>
          <a:solidFill>
            <a:schemeClr val="accent1"/>
          </a:solidFill>
          <a:ln w="1905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flipH="1">
            <a:off x="2627784" y="3523338"/>
            <a:ext cx="36004" cy="4967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4427984" y="3789040"/>
            <a:ext cx="3024336" cy="36004"/>
          </a:xfrm>
          <a:prstGeom prst="line">
            <a:avLst/>
          </a:prstGeom>
          <a:solidFill>
            <a:schemeClr val="accent1"/>
          </a:solidFill>
          <a:ln w="38100" cap="flat" cmpd="sng" algn="ctr">
            <a:solidFill>
              <a:srgbClr val="D900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4575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69346E-AA40-4AEA-AEC6-92B260C469A1}" type="slidenum">
              <a:rPr lang="en-US" smtClean="0"/>
              <a:pPr>
                <a:defRPr/>
              </a:pPr>
              <a:t>8</a:t>
            </a:fld>
            <a:endParaRPr lang="en-US">
              <a:solidFill>
                <a:schemeClr val="tx1"/>
              </a:solidFill>
            </a:endParaRPr>
          </a:p>
        </p:txBody>
      </p:sp>
      <p:sp>
        <p:nvSpPr>
          <p:cNvPr id="3" name="Rectangle 2"/>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4098" name="Picture 2" descr="https://pbs.twimg.com/media/C8-uNjPXkAAAl22.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232012" cy="5544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media/C8-uNjPXkAAAl22.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1" t="40523" r="72925" b="48647"/>
          <a:stretch/>
        </p:blipFill>
        <p:spPr bwMode="auto">
          <a:xfrm>
            <a:off x="-5263" y="2424209"/>
            <a:ext cx="9237275" cy="221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esfs50\EUCHomedirs\valina.bowman-burns\Desktop\Blogs\census\1851 Florence Nightingale.jpg"/>
          <p:cNvPicPr>
            <a:picLocks noChangeAspect="1" noChangeArrowheads="1"/>
          </p:cNvPicPr>
          <p:nvPr/>
        </p:nvPicPr>
        <p:blipFill rotWithShape="1">
          <a:blip r:embed="rId3">
            <a:extLst>
              <a:ext uri="{28A0092B-C50C-407E-A947-70E740481C1C}">
                <a14:useLocalDpi xmlns:a14="http://schemas.microsoft.com/office/drawing/2010/main" val="0"/>
              </a:ext>
            </a:extLst>
          </a:blip>
          <a:srcRect l="6379" t="17787" r="12676" b="8510"/>
          <a:stretch/>
        </p:blipFill>
        <p:spPr bwMode="auto">
          <a:xfrm>
            <a:off x="0" y="975953"/>
            <a:ext cx="9144000" cy="5882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188640"/>
            <a:ext cx="7776864" cy="584775"/>
          </a:xfrm>
          <a:prstGeom prst="rect">
            <a:avLst/>
          </a:prstGeom>
          <a:solidFill>
            <a:srgbClr val="00B050"/>
          </a:solidFill>
        </p:spPr>
        <p:txBody>
          <a:bodyPr wrap="square" rtlCol="0">
            <a:spAutoFit/>
          </a:bodyPr>
          <a:lstStyle/>
          <a:p>
            <a:r>
              <a:rPr lang="en-GB" sz="3200" dirty="0" smtClean="0">
                <a:solidFill>
                  <a:schemeClr val="bg1"/>
                </a:solidFill>
                <a:latin typeface="Lucida Calligraphy" panose="03010101010101010101" pitchFamily="66" charset="0"/>
              </a:rPr>
              <a:t>The Census: Significant Individuals</a:t>
            </a:r>
            <a:endParaRPr lang="en-GB" sz="3200" dirty="0">
              <a:solidFill>
                <a:schemeClr val="bg1"/>
              </a:solidFill>
              <a:latin typeface="Lucida Calligraphy" panose="03010101010101010101" pitchFamily="66" charset="0"/>
            </a:endParaRPr>
          </a:p>
        </p:txBody>
      </p:sp>
      <p:pic>
        <p:nvPicPr>
          <p:cNvPr id="7" name="Picture 2" descr="https://upload.wikimedia.org/wikipedia/commons/4/45/Charles_Darwin_18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14059"/>
            <a:ext cx="2628292" cy="3605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doodlemaths.com/custom-content/uploads/2017/03/Florence-Nighting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5218" y="2119492"/>
            <a:ext cx="2592288"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856"/>
            <a:ext cx="9180512" cy="6870083"/>
          </a:xfrm>
          <a:prstGeom prst="rect">
            <a:avLst/>
          </a:prstGeom>
        </p:spPr>
      </p:pic>
    </p:spTree>
    <p:extLst>
      <p:ext uri="{BB962C8B-B14F-4D97-AF65-F5344CB8AC3E}">
        <p14:creationId xmlns:p14="http://schemas.microsoft.com/office/powerpoint/2010/main" val="3628750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1442</TotalTime>
  <Words>2114</Words>
  <Application>Microsoft Office PowerPoint</Application>
  <PresentationFormat>On-screen Show (4:3)</PresentationFormat>
  <Paragraphs>336</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Essex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Valina.Bowman-Burns</dc:creator>
  <cp:lastModifiedBy>valina.bowman-burns</cp:lastModifiedBy>
  <cp:revision>100</cp:revision>
  <cp:lastPrinted>2017-05-31T09:34:45Z</cp:lastPrinted>
  <dcterms:created xsi:type="dcterms:W3CDTF">2016-04-21T10:16:40Z</dcterms:created>
  <dcterms:modified xsi:type="dcterms:W3CDTF">2017-08-15T16:23:00Z</dcterms:modified>
</cp:coreProperties>
</file>