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258" r:id="rId3"/>
    <p:sldId id="260" r:id="rId4"/>
    <p:sldId id="261" r:id="rId5"/>
    <p:sldId id="275" r:id="rId6"/>
    <p:sldId id="283" r:id="rId7"/>
    <p:sldId id="284" r:id="rId8"/>
    <p:sldId id="262" r:id="rId9"/>
    <p:sldId id="285" r:id="rId10"/>
    <p:sldId id="278" r:id="rId11"/>
    <p:sldId id="286" r:id="rId12"/>
    <p:sldId id="280" r:id="rId13"/>
    <p:sldId id="282" r:id="rId14"/>
    <p:sldId id="263" r:id="rId15"/>
    <p:sldId id="281" r:id="rId16"/>
    <p:sldId id="287" r:id="rId17"/>
    <p:sldId id="265" r:id="rId18"/>
    <p:sldId id="273" r:id="rId19"/>
    <p:sldId id="279" r:id="rId20"/>
    <p:sldId id="270" r:id="rId21"/>
    <p:sldId id="272" r:id="rId22"/>
    <p:sldId id="266" r:id="rId23"/>
    <p:sldId id="288" r:id="rId24"/>
    <p:sldId id="276" r:id="rId25"/>
    <p:sldId id="277"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0" d="100"/>
          <a:sy n="60" d="100"/>
        </p:scale>
        <p:origin x="48" y="3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10B56D-7506-4B91-9417-A11F7B410715}" type="datetimeFigureOut">
              <a:rPr lang="en-GB" smtClean="0"/>
              <a:t>09/01/2023</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2A08FE-63EB-4580-B971-144A62F63CE8}" type="slidenum">
              <a:rPr lang="en-GB" smtClean="0"/>
              <a:t>‹#›</a:t>
            </a:fld>
            <a:endParaRPr lang="en-GB" dirty="0"/>
          </a:p>
        </p:txBody>
      </p:sp>
    </p:spTree>
    <p:extLst>
      <p:ext uri="{BB962C8B-B14F-4D97-AF65-F5344CB8AC3E}">
        <p14:creationId xmlns:p14="http://schemas.microsoft.com/office/powerpoint/2010/main" val="164215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6F939-6D0A-4AFF-BCAB-F8558EB59543}"/>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77DC4746-DFC1-4D03-F32D-84556BA043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0E2E31B2-26F9-FD65-DF4D-88DF1D6216E3}"/>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5" name="Footer Placeholder 4">
            <a:extLst>
              <a:ext uri="{FF2B5EF4-FFF2-40B4-BE49-F238E27FC236}">
                <a16:creationId xmlns:a16="http://schemas.microsoft.com/office/drawing/2014/main" id="{59D74100-6434-71EC-09B9-9E70D539383D}"/>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DC1E460D-250F-9BFB-67F3-6C0B78B68D08}"/>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26698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E2E26E-B9AB-B3DB-D39B-40B54093AD89}"/>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896420ED-6771-2838-A44A-8FCB37395760}"/>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F078078C-8EF5-5A94-5B55-762326FC128A}"/>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5" name="Footer Placeholder 4">
            <a:extLst>
              <a:ext uri="{FF2B5EF4-FFF2-40B4-BE49-F238E27FC236}">
                <a16:creationId xmlns:a16="http://schemas.microsoft.com/office/drawing/2014/main" id="{578DFEB4-786D-7E8B-8022-BBADA42AD124}"/>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07CC1BA2-D651-C35C-7AEB-0B8BF082A0F9}"/>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42128632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799D1C-E22B-34FE-4D53-9B44C02779B9}"/>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FEE8179E-7B4E-4D71-1687-2A3EBA585FE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179428F-533B-6AD6-12E7-A913529FBFA3}"/>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5" name="Footer Placeholder 4">
            <a:extLst>
              <a:ext uri="{FF2B5EF4-FFF2-40B4-BE49-F238E27FC236}">
                <a16:creationId xmlns:a16="http://schemas.microsoft.com/office/drawing/2014/main" id="{A834B886-84F3-B893-78E3-F7448DB467D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1C5C0CBA-6D41-4EC3-5556-2A6232041ED7}"/>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2556491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E4545-B5B5-1499-2725-1DF6CBAEE6BE}"/>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EA41F55E-2B67-2D4B-F3E1-6707B29BC17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DF3FDE2-6949-B106-B20B-A1FB9A634DC3}"/>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5" name="Footer Placeholder 4">
            <a:extLst>
              <a:ext uri="{FF2B5EF4-FFF2-40B4-BE49-F238E27FC236}">
                <a16:creationId xmlns:a16="http://schemas.microsoft.com/office/drawing/2014/main" id="{EB662B32-E54B-72CC-F088-F21978A174C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3EE72D4B-1AB1-64C0-864D-4CC1A4B6A636}"/>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15063466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FE3337-D3FE-91CC-674C-82EC44966A39}"/>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646F77B1-40D4-69C2-D082-36C46BD647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74B8BDD6-6A43-5A55-8095-E63FFD808616}"/>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5" name="Footer Placeholder 4">
            <a:extLst>
              <a:ext uri="{FF2B5EF4-FFF2-40B4-BE49-F238E27FC236}">
                <a16:creationId xmlns:a16="http://schemas.microsoft.com/office/drawing/2014/main" id="{9FC683A5-9E28-809B-C277-92A37A604F3A}"/>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D4345A8-10A7-49D7-ADF9-AF56757B9D41}"/>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23170858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E3F07-F7A0-B1DE-E3B9-9B32BD78009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EAE877EB-5ABA-468C-9B58-76B55F082D8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F5858BBA-B5F6-47CD-F2B6-73B5D0407ECB}"/>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A4C5A828-F5B4-4EFF-8F19-0F8D3A98CBA5}"/>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6" name="Footer Placeholder 5">
            <a:extLst>
              <a:ext uri="{FF2B5EF4-FFF2-40B4-BE49-F238E27FC236}">
                <a16:creationId xmlns:a16="http://schemas.microsoft.com/office/drawing/2014/main" id="{1021DC29-0153-8FC1-4456-C47BF04A2CFD}"/>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FF8655A2-8345-8082-5927-740CB7815912}"/>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41226154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24D04-CA17-976E-4A89-1359559B4D2D}"/>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D0DEE251-C805-1B10-DFBC-2AA2FB5B5F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345CB88-B0F9-6A14-DC47-66F369B38EE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2655BB5C-7F49-46AA-2D03-20C2FB77CB9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7D418E0-7289-209E-5245-6BDCDA897AE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DC4D97A0-5BB2-8EC5-BAFC-908A4BE14695}"/>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8" name="Footer Placeholder 7">
            <a:extLst>
              <a:ext uri="{FF2B5EF4-FFF2-40B4-BE49-F238E27FC236}">
                <a16:creationId xmlns:a16="http://schemas.microsoft.com/office/drawing/2014/main" id="{52A1B5CA-B2AB-1483-9732-12BF3DACC936}"/>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28D504B1-1F4E-CBBA-C54D-30D699AF023A}"/>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2487449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66EF9-B995-3F21-237A-60FCD6FB64C3}"/>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04F27E01-58DF-477E-6364-AA7ABDD8BBF7}"/>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4" name="Footer Placeholder 3">
            <a:extLst>
              <a:ext uri="{FF2B5EF4-FFF2-40B4-BE49-F238E27FC236}">
                <a16:creationId xmlns:a16="http://schemas.microsoft.com/office/drawing/2014/main" id="{9825C6CB-9747-EADB-AD8B-E8C334FCE060}"/>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2CF0BF65-DF5C-D97C-FC9A-9680EA2A9F5B}"/>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2085543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231BDAD-B42D-4CA1-8714-CACE200794C3}"/>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3" name="Footer Placeholder 2">
            <a:extLst>
              <a:ext uri="{FF2B5EF4-FFF2-40B4-BE49-F238E27FC236}">
                <a16:creationId xmlns:a16="http://schemas.microsoft.com/office/drawing/2014/main" id="{D187205F-89AD-059D-6D29-18F30E69939D}"/>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E585E04B-8F79-E12E-E35A-8C066B78CB77}"/>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2042849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7B900-5EEB-B7BB-8172-4F70427D5FF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2CD236D5-216D-F3EF-8CF5-F0C0CA85B25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4AD815DF-2DFF-294D-B838-925B39B0A8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8B17F20-5654-756A-86F4-44FEE847259C}"/>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6" name="Footer Placeholder 5">
            <a:extLst>
              <a:ext uri="{FF2B5EF4-FFF2-40B4-BE49-F238E27FC236}">
                <a16:creationId xmlns:a16="http://schemas.microsoft.com/office/drawing/2014/main" id="{4527B89B-9536-C09C-41E3-38E0F54913BD}"/>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521F152-B843-1520-1C8F-AF85024513D4}"/>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2016156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55236-1EA3-5D9C-4E03-52F56CF5AD0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37C47C09-23B6-04F1-FC18-C670DE9195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BCCAF069-D082-6986-18B6-7A380DDFAF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4885EDA-152C-2564-C78F-911D1BD5E50E}"/>
              </a:ext>
            </a:extLst>
          </p:cNvPr>
          <p:cNvSpPr>
            <a:spLocks noGrp="1"/>
          </p:cNvSpPr>
          <p:nvPr>
            <p:ph type="dt" sz="half" idx="10"/>
          </p:nvPr>
        </p:nvSpPr>
        <p:spPr/>
        <p:txBody>
          <a:bodyPr/>
          <a:lstStyle/>
          <a:p>
            <a:fld id="{7EB31D98-44A3-40AD-9EF0-2F7B96DFF88B}" type="datetimeFigureOut">
              <a:rPr lang="en-GB" smtClean="0"/>
              <a:t>09/01/2023</a:t>
            </a:fld>
            <a:endParaRPr lang="en-GB" dirty="0"/>
          </a:p>
        </p:txBody>
      </p:sp>
      <p:sp>
        <p:nvSpPr>
          <p:cNvPr id="6" name="Footer Placeholder 5">
            <a:extLst>
              <a:ext uri="{FF2B5EF4-FFF2-40B4-BE49-F238E27FC236}">
                <a16:creationId xmlns:a16="http://schemas.microsoft.com/office/drawing/2014/main" id="{AFE30DD2-1AD6-30F9-4A12-D35B70AEBB1A}"/>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F4330122-2AB3-91E3-CD85-17DC4D91E717}"/>
              </a:ext>
            </a:extLst>
          </p:cNvPr>
          <p:cNvSpPr>
            <a:spLocks noGrp="1"/>
          </p:cNvSpPr>
          <p:nvPr>
            <p:ph type="sldNum" sz="quarter" idx="12"/>
          </p:nvPr>
        </p:nvSpPr>
        <p:spPr/>
        <p:txBody>
          <a:bodyPr/>
          <a:lstStyle/>
          <a:p>
            <a:fld id="{0FD581BF-4F33-4E2F-9778-E1BF6CAC59C3}" type="slidenum">
              <a:rPr lang="en-GB" smtClean="0"/>
              <a:t>‹#›</a:t>
            </a:fld>
            <a:endParaRPr lang="en-GB" dirty="0"/>
          </a:p>
        </p:txBody>
      </p:sp>
    </p:spTree>
    <p:extLst>
      <p:ext uri="{BB962C8B-B14F-4D97-AF65-F5344CB8AC3E}">
        <p14:creationId xmlns:p14="http://schemas.microsoft.com/office/powerpoint/2010/main" val="11207601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DD1854-B560-7F49-69AF-67C4C62571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9B378F1C-8EED-47CB-EA6E-614B3CECBBD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BA38C419-49F3-9FEF-1D30-8A2775FC2B0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B31D98-44A3-40AD-9EF0-2F7B96DFF88B}" type="datetimeFigureOut">
              <a:rPr lang="en-GB" smtClean="0"/>
              <a:t>09/01/2023</a:t>
            </a:fld>
            <a:endParaRPr lang="en-GB" dirty="0"/>
          </a:p>
        </p:txBody>
      </p:sp>
      <p:sp>
        <p:nvSpPr>
          <p:cNvPr id="5" name="Footer Placeholder 4">
            <a:extLst>
              <a:ext uri="{FF2B5EF4-FFF2-40B4-BE49-F238E27FC236}">
                <a16:creationId xmlns:a16="http://schemas.microsoft.com/office/drawing/2014/main" id="{9C184660-8B1D-DF17-19EA-0BEBDCF50D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85A1D55A-2A04-FA98-CC87-501BD3A712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D581BF-4F33-4E2F-9778-E1BF6CAC59C3}" type="slidenum">
              <a:rPr lang="en-GB" smtClean="0"/>
              <a:t>‹#›</a:t>
            </a:fld>
            <a:endParaRPr lang="en-GB" dirty="0"/>
          </a:p>
        </p:txBody>
      </p:sp>
    </p:spTree>
    <p:extLst>
      <p:ext uri="{BB962C8B-B14F-4D97-AF65-F5344CB8AC3E}">
        <p14:creationId xmlns:p14="http://schemas.microsoft.com/office/powerpoint/2010/main" val="29157597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38" name="Rectangle 28">
            <a:extLst>
              <a:ext uri="{FF2B5EF4-FFF2-40B4-BE49-F238E27FC236}">
                <a16:creationId xmlns:a16="http://schemas.microsoft.com/office/drawing/2014/main" id="{787F4F1C-8D3D-4EC1-B72D-A0470A5A0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39" name="Group 30">
            <a:extLst>
              <a:ext uri="{FF2B5EF4-FFF2-40B4-BE49-F238E27FC236}">
                <a16:creationId xmlns:a16="http://schemas.microsoft.com/office/drawing/2014/main" id="{D1E3DD61-64DB-46AD-B249-E273CD86B05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296011"/>
            <a:ext cx="12192000" cy="3561989"/>
            <a:chOff x="0" y="3296011"/>
            <a:chExt cx="12192000" cy="3561989"/>
          </a:xfrm>
          <a:effectLst>
            <a:outerShdw blurRad="254000" dist="152400" dir="16200000" rotWithShape="0">
              <a:prstClr val="black">
                <a:alpha val="10000"/>
              </a:prstClr>
            </a:outerShdw>
          </a:effectLst>
        </p:grpSpPr>
        <p:grpSp>
          <p:nvGrpSpPr>
            <p:cNvPr id="40" name="Group 31">
              <a:extLst>
                <a:ext uri="{FF2B5EF4-FFF2-40B4-BE49-F238E27FC236}">
                  <a16:creationId xmlns:a16="http://schemas.microsoft.com/office/drawing/2014/main" id="{0D7053D3-590A-4E94-B092-C96EAF744C33}"/>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0" y="3681702"/>
              <a:ext cx="12192000" cy="3176298"/>
              <a:chOff x="0" y="3681702"/>
              <a:chExt cx="12192000" cy="3176298"/>
            </a:xfrm>
          </p:grpSpPr>
          <p:sp>
            <p:nvSpPr>
              <p:cNvPr id="36" name="Freeform: Shape 35">
                <a:extLst>
                  <a:ext uri="{FF2B5EF4-FFF2-40B4-BE49-F238E27FC236}">
                    <a16:creationId xmlns:a16="http://schemas.microsoft.com/office/drawing/2014/main" id="{2EB67199-6FF0-4DED-89D1-BAEA95F9F5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Freeform: Shape 36">
                <a:extLst>
                  <a:ext uri="{FF2B5EF4-FFF2-40B4-BE49-F238E27FC236}">
                    <a16:creationId xmlns:a16="http://schemas.microsoft.com/office/drawing/2014/main" id="{D1A0BEEB-C008-4150-A935-C6AAF537DA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681702"/>
                <a:ext cx="12192000" cy="3176298"/>
              </a:xfrm>
              <a:custGeom>
                <a:avLst/>
                <a:gdLst>
                  <a:gd name="connsiteX0" fmla="*/ 12192000 w 12192000"/>
                  <a:gd name="connsiteY0" fmla="*/ 0 h 3176298"/>
                  <a:gd name="connsiteX1" fmla="*/ 12192000 w 12192000"/>
                  <a:gd name="connsiteY1" fmla="*/ 3176298 h 3176298"/>
                  <a:gd name="connsiteX2" fmla="*/ 0 w 12192000"/>
                  <a:gd name="connsiteY2" fmla="*/ 3176298 h 3176298"/>
                  <a:gd name="connsiteX3" fmla="*/ 0 w 12192000"/>
                  <a:gd name="connsiteY3" fmla="*/ 2264980 h 3176298"/>
                  <a:gd name="connsiteX4" fmla="*/ 544 w 12192000"/>
                  <a:gd name="connsiteY4" fmla="*/ 2264980 h 3176298"/>
                  <a:gd name="connsiteX5" fmla="*/ 544 w 12192000"/>
                  <a:gd name="connsiteY5" fmla="*/ 2392219 h 3176298"/>
                  <a:gd name="connsiteX6" fmla="*/ 61197 w 12192000"/>
                  <a:gd name="connsiteY6" fmla="*/ 2387448 h 3176298"/>
                  <a:gd name="connsiteX7" fmla="*/ 119613 w 12192000"/>
                  <a:gd name="connsiteY7" fmla="*/ 2369945 h 3176298"/>
                  <a:gd name="connsiteX8" fmla="*/ 172384 w 12192000"/>
                  <a:gd name="connsiteY8" fmla="*/ 2347084 h 3176298"/>
                  <a:gd name="connsiteX9" fmla="*/ 274873 w 12192000"/>
                  <a:gd name="connsiteY9" fmla="*/ 2336988 h 3176298"/>
                  <a:gd name="connsiteX10" fmla="*/ 307259 w 12192000"/>
                  <a:gd name="connsiteY10" fmla="*/ 2331461 h 3176298"/>
                  <a:gd name="connsiteX11" fmla="*/ 394511 w 12192000"/>
                  <a:gd name="connsiteY11" fmla="*/ 2308601 h 3176298"/>
                  <a:gd name="connsiteX12" fmla="*/ 494337 w 12192000"/>
                  <a:gd name="connsiteY12" fmla="*/ 2268213 h 3176298"/>
                  <a:gd name="connsiteX13" fmla="*/ 546917 w 12192000"/>
                  <a:gd name="connsiteY13" fmla="*/ 2283264 h 3176298"/>
                  <a:gd name="connsiteX14" fmla="*/ 730754 w 12192000"/>
                  <a:gd name="connsiteY14" fmla="*/ 2240780 h 3176298"/>
                  <a:gd name="connsiteX15" fmla="*/ 785432 w 12192000"/>
                  <a:gd name="connsiteY15" fmla="*/ 2218682 h 3176298"/>
                  <a:gd name="connsiteX16" fmla="*/ 801053 w 12192000"/>
                  <a:gd name="connsiteY16" fmla="*/ 2204013 h 3176298"/>
                  <a:gd name="connsiteX17" fmla="*/ 858205 w 12192000"/>
                  <a:gd name="connsiteY17" fmla="*/ 2169532 h 3176298"/>
                  <a:gd name="connsiteX18" fmla="*/ 949646 w 12192000"/>
                  <a:gd name="connsiteY18" fmla="*/ 2157340 h 3176298"/>
                  <a:gd name="connsiteX19" fmla="*/ 960887 w 12192000"/>
                  <a:gd name="connsiteY19" fmla="*/ 2150099 h 3176298"/>
                  <a:gd name="connsiteX20" fmla="*/ 977653 w 12192000"/>
                  <a:gd name="connsiteY20" fmla="*/ 2138480 h 3176298"/>
                  <a:gd name="connsiteX21" fmla="*/ 1071762 w 12192000"/>
                  <a:gd name="connsiteY21" fmla="*/ 2117905 h 3176298"/>
                  <a:gd name="connsiteX22" fmla="*/ 1092527 w 12192000"/>
                  <a:gd name="connsiteY22" fmla="*/ 2111428 h 3176298"/>
                  <a:gd name="connsiteX23" fmla="*/ 1109865 w 12192000"/>
                  <a:gd name="connsiteY23" fmla="*/ 2100568 h 3176298"/>
                  <a:gd name="connsiteX24" fmla="*/ 1162823 w 12192000"/>
                  <a:gd name="connsiteY24" fmla="*/ 2075613 h 3176298"/>
                  <a:gd name="connsiteX25" fmla="*/ 1206641 w 12192000"/>
                  <a:gd name="connsiteY25" fmla="*/ 2074851 h 3176298"/>
                  <a:gd name="connsiteX26" fmla="*/ 1267411 w 12192000"/>
                  <a:gd name="connsiteY26" fmla="*/ 2060753 h 3176298"/>
                  <a:gd name="connsiteX27" fmla="*/ 1380762 w 12192000"/>
                  <a:gd name="connsiteY27" fmla="*/ 2046847 h 3176298"/>
                  <a:gd name="connsiteX28" fmla="*/ 1404006 w 12192000"/>
                  <a:gd name="connsiteY28" fmla="*/ 2038844 h 3176298"/>
                  <a:gd name="connsiteX29" fmla="*/ 1544598 w 12192000"/>
                  <a:gd name="connsiteY29" fmla="*/ 2000932 h 3176298"/>
                  <a:gd name="connsiteX30" fmla="*/ 1657188 w 12192000"/>
                  <a:gd name="connsiteY30" fmla="*/ 2001697 h 3176298"/>
                  <a:gd name="connsiteX31" fmla="*/ 1665950 w 12192000"/>
                  <a:gd name="connsiteY31" fmla="*/ 2003411 h 3176298"/>
                  <a:gd name="connsiteX32" fmla="*/ 1709006 w 12192000"/>
                  <a:gd name="connsiteY32" fmla="*/ 2015983 h 3176298"/>
                  <a:gd name="connsiteX33" fmla="*/ 1775684 w 12192000"/>
                  <a:gd name="connsiteY33" fmla="*/ 2012555 h 3176298"/>
                  <a:gd name="connsiteX34" fmla="*/ 1821596 w 12192000"/>
                  <a:gd name="connsiteY34" fmla="*/ 1995218 h 3176298"/>
                  <a:gd name="connsiteX35" fmla="*/ 1878748 w 12192000"/>
                  <a:gd name="connsiteY35" fmla="*/ 1994457 h 3176298"/>
                  <a:gd name="connsiteX36" fmla="*/ 1944092 w 12192000"/>
                  <a:gd name="connsiteY36" fmla="*/ 2005315 h 3176298"/>
                  <a:gd name="connsiteX37" fmla="*/ 1973429 w 12192000"/>
                  <a:gd name="connsiteY37" fmla="*/ 2007601 h 3176298"/>
                  <a:gd name="connsiteX38" fmla="*/ 2054013 w 12192000"/>
                  <a:gd name="connsiteY38" fmla="*/ 2030082 h 3176298"/>
                  <a:gd name="connsiteX39" fmla="*/ 2102021 w 12192000"/>
                  <a:gd name="connsiteY39" fmla="*/ 2024557 h 3176298"/>
                  <a:gd name="connsiteX40" fmla="*/ 2149267 w 12192000"/>
                  <a:gd name="connsiteY40" fmla="*/ 2009697 h 3176298"/>
                  <a:gd name="connsiteX41" fmla="*/ 2179556 w 12192000"/>
                  <a:gd name="connsiteY41" fmla="*/ 1995409 h 3176298"/>
                  <a:gd name="connsiteX42" fmla="*/ 2240710 w 12192000"/>
                  <a:gd name="connsiteY42" fmla="*/ 1985312 h 3176298"/>
                  <a:gd name="connsiteX43" fmla="*/ 2251948 w 12192000"/>
                  <a:gd name="connsiteY43" fmla="*/ 1986836 h 3176298"/>
                  <a:gd name="connsiteX44" fmla="*/ 2434456 w 12192000"/>
                  <a:gd name="connsiteY44" fmla="*/ 1999410 h 3176298"/>
                  <a:gd name="connsiteX45" fmla="*/ 2506847 w 12192000"/>
                  <a:gd name="connsiteY45" fmla="*/ 2019603 h 3176298"/>
                  <a:gd name="connsiteX46" fmla="*/ 2522279 w 12192000"/>
                  <a:gd name="connsiteY46" fmla="*/ 2022080 h 3176298"/>
                  <a:gd name="connsiteX47" fmla="*/ 2676398 w 12192000"/>
                  <a:gd name="connsiteY47" fmla="*/ 2044751 h 3176298"/>
                  <a:gd name="connsiteX48" fmla="*/ 2693543 w 12192000"/>
                  <a:gd name="connsiteY48" fmla="*/ 2045703 h 3176298"/>
                  <a:gd name="connsiteX49" fmla="*/ 2741360 w 12192000"/>
                  <a:gd name="connsiteY49" fmla="*/ 2041701 h 3176298"/>
                  <a:gd name="connsiteX50" fmla="*/ 2854140 w 12192000"/>
                  <a:gd name="connsiteY50" fmla="*/ 2082851 h 3176298"/>
                  <a:gd name="connsiteX51" fmla="*/ 2967110 w 12192000"/>
                  <a:gd name="connsiteY51" fmla="*/ 2096949 h 3176298"/>
                  <a:gd name="connsiteX52" fmla="*/ 3029216 w 12192000"/>
                  <a:gd name="connsiteY52" fmla="*/ 2096757 h 3176298"/>
                  <a:gd name="connsiteX53" fmla="*/ 3073604 w 12192000"/>
                  <a:gd name="connsiteY53" fmla="*/ 2106856 h 3176298"/>
                  <a:gd name="connsiteX54" fmla="*/ 3182763 w 12192000"/>
                  <a:gd name="connsiteY54" fmla="*/ 2137527 h 3176298"/>
                  <a:gd name="connsiteX55" fmla="*/ 3234202 w 12192000"/>
                  <a:gd name="connsiteY55" fmla="*/ 2142289 h 3176298"/>
                  <a:gd name="connsiteX56" fmla="*/ 3288877 w 12192000"/>
                  <a:gd name="connsiteY56" fmla="*/ 2152578 h 3176298"/>
                  <a:gd name="connsiteX57" fmla="*/ 3424135 w 12192000"/>
                  <a:gd name="connsiteY57" fmla="*/ 2198680 h 3176298"/>
                  <a:gd name="connsiteX58" fmla="*/ 3534629 w 12192000"/>
                  <a:gd name="connsiteY58" fmla="*/ 2196013 h 3176298"/>
                  <a:gd name="connsiteX59" fmla="*/ 3605116 w 12192000"/>
                  <a:gd name="connsiteY59" fmla="*/ 2196583 h 3176298"/>
                  <a:gd name="connsiteX60" fmla="*/ 3689131 w 12192000"/>
                  <a:gd name="connsiteY60" fmla="*/ 2211824 h 3176298"/>
                  <a:gd name="connsiteX61" fmla="*/ 3757902 w 12192000"/>
                  <a:gd name="connsiteY61" fmla="*/ 2234114 h 3176298"/>
                  <a:gd name="connsiteX62" fmla="*/ 3852966 w 12192000"/>
                  <a:gd name="connsiteY62" fmla="*/ 2251831 h 3176298"/>
                  <a:gd name="connsiteX63" fmla="*/ 3947648 w 12192000"/>
                  <a:gd name="connsiteY63" fmla="*/ 2285932 h 3176298"/>
                  <a:gd name="connsiteX64" fmla="*/ 4013753 w 12192000"/>
                  <a:gd name="connsiteY64" fmla="*/ 2312031 h 3176298"/>
                  <a:gd name="connsiteX65" fmla="*/ 4105766 w 12192000"/>
                  <a:gd name="connsiteY65" fmla="*/ 2335082 h 3176298"/>
                  <a:gd name="connsiteX66" fmla="*/ 4246551 w 12192000"/>
                  <a:gd name="connsiteY66" fmla="*/ 2351274 h 3176298"/>
                  <a:gd name="connsiteX67" fmla="*/ 4311323 w 12192000"/>
                  <a:gd name="connsiteY67" fmla="*/ 2352991 h 3176298"/>
                  <a:gd name="connsiteX68" fmla="*/ 4413817 w 12192000"/>
                  <a:gd name="connsiteY68" fmla="*/ 2390899 h 3176298"/>
                  <a:gd name="connsiteX69" fmla="*/ 4457632 w 12192000"/>
                  <a:gd name="connsiteY69" fmla="*/ 2409188 h 3176298"/>
                  <a:gd name="connsiteX70" fmla="*/ 4497068 w 12192000"/>
                  <a:gd name="connsiteY70" fmla="*/ 2393947 h 3176298"/>
                  <a:gd name="connsiteX71" fmla="*/ 4522596 w 12192000"/>
                  <a:gd name="connsiteY71" fmla="*/ 2376421 h 3176298"/>
                  <a:gd name="connsiteX72" fmla="*/ 4603368 w 12192000"/>
                  <a:gd name="connsiteY72" fmla="*/ 2391282 h 3176298"/>
                  <a:gd name="connsiteX73" fmla="*/ 4689098 w 12192000"/>
                  <a:gd name="connsiteY73" fmla="*/ 2406903 h 3176298"/>
                  <a:gd name="connsiteX74" fmla="*/ 4719697 w 12192000"/>
                  <a:gd name="connsiteY74" fmla="*/ 2413428 h 3176298"/>
                  <a:gd name="connsiteX75" fmla="*/ 4726469 w 12192000"/>
                  <a:gd name="connsiteY75" fmla="*/ 2414298 h 3176298"/>
                  <a:gd name="connsiteX76" fmla="*/ 4785776 w 12192000"/>
                  <a:gd name="connsiteY76" fmla="*/ 2414298 h 3176298"/>
                  <a:gd name="connsiteX77" fmla="*/ 4788661 w 12192000"/>
                  <a:gd name="connsiteY77" fmla="*/ 2414047 h 3176298"/>
                  <a:gd name="connsiteX78" fmla="*/ 4827024 w 12192000"/>
                  <a:gd name="connsiteY78" fmla="*/ 2408999 h 3176298"/>
                  <a:gd name="connsiteX79" fmla="*/ 4887415 w 12192000"/>
                  <a:gd name="connsiteY79" fmla="*/ 2405570 h 3176298"/>
                  <a:gd name="connsiteX80" fmla="*/ 4936184 w 12192000"/>
                  <a:gd name="connsiteY80" fmla="*/ 2395853 h 3176298"/>
                  <a:gd name="connsiteX81" fmla="*/ 4953328 w 12192000"/>
                  <a:gd name="connsiteY81" fmla="*/ 2390138 h 3176298"/>
                  <a:gd name="connsiteX82" fmla="*/ 5089162 w 12192000"/>
                  <a:gd name="connsiteY82" fmla="*/ 2345560 h 3176298"/>
                  <a:gd name="connsiteX83" fmla="*/ 5234326 w 12192000"/>
                  <a:gd name="connsiteY83" fmla="*/ 2309935 h 3176298"/>
                  <a:gd name="connsiteX84" fmla="*/ 5328438 w 12192000"/>
                  <a:gd name="connsiteY84" fmla="*/ 2332416 h 3176298"/>
                  <a:gd name="connsiteX85" fmla="*/ 5363491 w 12192000"/>
                  <a:gd name="connsiteY85" fmla="*/ 2332034 h 3176298"/>
                  <a:gd name="connsiteX86" fmla="*/ 5524660 w 12192000"/>
                  <a:gd name="connsiteY86" fmla="*/ 2337178 h 3176298"/>
                  <a:gd name="connsiteX87" fmla="*/ 5553045 w 12192000"/>
                  <a:gd name="connsiteY87" fmla="*/ 2342701 h 3176298"/>
                  <a:gd name="connsiteX88" fmla="*/ 5706401 w 12192000"/>
                  <a:gd name="connsiteY88" fmla="*/ 2320032 h 3176298"/>
                  <a:gd name="connsiteX89" fmla="*/ 5762029 w 12192000"/>
                  <a:gd name="connsiteY89" fmla="*/ 2316221 h 3176298"/>
                  <a:gd name="connsiteX90" fmla="*/ 5813276 w 12192000"/>
                  <a:gd name="connsiteY90" fmla="*/ 2309935 h 3176298"/>
                  <a:gd name="connsiteX91" fmla="*/ 5884906 w 12192000"/>
                  <a:gd name="connsiteY91" fmla="*/ 2308411 h 3176298"/>
                  <a:gd name="connsiteX92" fmla="*/ 5959204 w 12192000"/>
                  <a:gd name="connsiteY92" fmla="*/ 2311269 h 3176298"/>
                  <a:gd name="connsiteX93" fmla="*/ 6042072 w 12192000"/>
                  <a:gd name="connsiteY93" fmla="*/ 2310697 h 3176298"/>
                  <a:gd name="connsiteX94" fmla="*/ 6074842 w 12192000"/>
                  <a:gd name="connsiteY94" fmla="*/ 2305745 h 3176298"/>
                  <a:gd name="connsiteX95" fmla="*/ 6163425 w 12192000"/>
                  <a:gd name="connsiteY95" fmla="*/ 2309172 h 3176298"/>
                  <a:gd name="connsiteX96" fmla="*/ 6209909 w 12192000"/>
                  <a:gd name="connsiteY96" fmla="*/ 2303459 h 3176298"/>
                  <a:gd name="connsiteX97" fmla="*/ 6286493 w 12192000"/>
                  <a:gd name="connsiteY97" fmla="*/ 2302315 h 3176298"/>
                  <a:gd name="connsiteX98" fmla="*/ 6311449 w 12192000"/>
                  <a:gd name="connsiteY98" fmla="*/ 2300980 h 3176298"/>
                  <a:gd name="connsiteX99" fmla="*/ 6333739 w 12192000"/>
                  <a:gd name="connsiteY99" fmla="*/ 2300218 h 3176298"/>
                  <a:gd name="connsiteX100" fmla="*/ 6410131 w 12192000"/>
                  <a:gd name="connsiteY100" fmla="*/ 2315841 h 3176298"/>
                  <a:gd name="connsiteX101" fmla="*/ 6477951 w 12192000"/>
                  <a:gd name="connsiteY101" fmla="*/ 2316793 h 3176298"/>
                  <a:gd name="connsiteX102" fmla="*/ 6596828 w 12192000"/>
                  <a:gd name="connsiteY102" fmla="*/ 2329368 h 3176298"/>
                  <a:gd name="connsiteX103" fmla="*/ 6623118 w 12192000"/>
                  <a:gd name="connsiteY103" fmla="*/ 2324985 h 3176298"/>
                  <a:gd name="connsiteX104" fmla="*/ 6705417 w 12192000"/>
                  <a:gd name="connsiteY104" fmla="*/ 2323272 h 3176298"/>
                  <a:gd name="connsiteX105" fmla="*/ 6752283 w 12192000"/>
                  <a:gd name="connsiteY105" fmla="*/ 2321937 h 3176298"/>
                  <a:gd name="connsiteX106" fmla="*/ 6810195 w 12192000"/>
                  <a:gd name="connsiteY106" fmla="*/ 2331082 h 3176298"/>
                  <a:gd name="connsiteX107" fmla="*/ 6910782 w 12192000"/>
                  <a:gd name="connsiteY107" fmla="*/ 2350512 h 3176298"/>
                  <a:gd name="connsiteX108" fmla="*/ 6937263 w 12192000"/>
                  <a:gd name="connsiteY108" fmla="*/ 2353561 h 3176298"/>
                  <a:gd name="connsiteX109" fmla="*/ 6985653 w 12192000"/>
                  <a:gd name="connsiteY109" fmla="*/ 2362897 h 3176298"/>
                  <a:gd name="connsiteX110" fmla="*/ 6994415 w 12192000"/>
                  <a:gd name="connsiteY110" fmla="*/ 2364611 h 3176298"/>
                  <a:gd name="connsiteX111" fmla="*/ 7068141 w 12192000"/>
                  <a:gd name="connsiteY111" fmla="*/ 2388234 h 3176298"/>
                  <a:gd name="connsiteX112" fmla="*/ 7106432 w 12192000"/>
                  <a:gd name="connsiteY112" fmla="*/ 2390138 h 3176298"/>
                  <a:gd name="connsiteX113" fmla="*/ 7216547 w 12192000"/>
                  <a:gd name="connsiteY113" fmla="*/ 2390330 h 3176298"/>
                  <a:gd name="connsiteX114" fmla="*/ 7263220 w 12192000"/>
                  <a:gd name="connsiteY114" fmla="*/ 2386709 h 3176298"/>
                  <a:gd name="connsiteX115" fmla="*/ 7375428 w 12192000"/>
                  <a:gd name="connsiteY115" fmla="*/ 2372803 h 3176298"/>
                  <a:gd name="connsiteX116" fmla="*/ 7445916 w 12192000"/>
                  <a:gd name="connsiteY116" fmla="*/ 2365945 h 3176298"/>
                  <a:gd name="connsiteX117" fmla="*/ 7526880 w 12192000"/>
                  <a:gd name="connsiteY117" fmla="*/ 2355084 h 3176298"/>
                  <a:gd name="connsiteX118" fmla="*/ 7619655 w 12192000"/>
                  <a:gd name="connsiteY118" fmla="*/ 2348226 h 3176298"/>
                  <a:gd name="connsiteX119" fmla="*/ 7788636 w 12192000"/>
                  <a:gd name="connsiteY119" fmla="*/ 2327461 h 3176298"/>
                  <a:gd name="connsiteX120" fmla="*/ 7952280 w 12192000"/>
                  <a:gd name="connsiteY120" fmla="*/ 2305935 h 3176298"/>
                  <a:gd name="connsiteX121" fmla="*/ 8019339 w 12192000"/>
                  <a:gd name="connsiteY121" fmla="*/ 2286884 h 3176298"/>
                  <a:gd name="connsiteX122" fmla="*/ 8137835 w 12192000"/>
                  <a:gd name="connsiteY122" fmla="*/ 2259832 h 3176298"/>
                  <a:gd name="connsiteX123" fmla="*/ 8189651 w 12192000"/>
                  <a:gd name="connsiteY123" fmla="*/ 2243639 h 3176298"/>
                  <a:gd name="connsiteX124" fmla="*/ 8313671 w 12192000"/>
                  <a:gd name="connsiteY124" fmla="*/ 2209920 h 3176298"/>
                  <a:gd name="connsiteX125" fmla="*/ 8459979 w 12192000"/>
                  <a:gd name="connsiteY125" fmla="*/ 2158864 h 3176298"/>
                  <a:gd name="connsiteX126" fmla="*/ 8516369 w 12192000"/>
                  <a:gd name="connsiteY126" fmla="*/ 2144003 h 3176298"/>
                  <a:gd name="connsiteX127" fmla="*/ 8657726 w 12192000"/>
                  <a:gd name="connsiteY127" fmla="*/ 2106284 h 3176298"/>
                  <a:gd name="connsiteX128" fmla="*/ 8711448 w 12192000"/>
                  <a:gd name="connsiteY128" fmla="*/ 2098664 h 3176298"/>
                  <a:gd name="connsiteX129" fmla="*/ 8772219 w 12192000"/>
                  <a:gd name="connsiteY129" fmla="*/ 2082280 h 3176298"/>
                  <a:gd name="connsiteX130" fmla="*/ 8845565 w 12192000"/>
                  <a:gd name="connsiteY130" fmla="*/ 2053705 h 3176298"/>
                  <a:gd name="connsiteX131" fmla="*/ 8967871 w 12192000"/>
                  <a:gd name="connsiteY131" fmla="*/ 2011221 h 3176298"/>
                  <a:gd name="connsiteX132" fmla="*/ 9015878 w 12192000"/>
                  <a:gd name="connsiteY132" fmla="*/ 2001124 h 3176298"/>
                  <a:gd name="connsiteX133" fmla="*/ 9234579 w 12192000"/>
                  <a:gd name="connsiteY133" fmla="*/ 1935209 h 3176298"/>
                  <a:gd name="connsiteX134" fmla="*/ 9346597 w 12192000"/>
                  <a:gd name="connsiteY134" fmla="*/ 1896917 h 3176298"/>
                  <a:gd name="connsiteX135" fmla="*/ 9416321 w 12192000"/>
                  <a:gd name="connsiteY135" fmla="*/ 1880724 h 3176298"/>
                  <a:gd name="connsiteX136" fmla="*/ 9477283 w 12192000"/>
                  <a:gd name="connsiteY136" fmla="*/ 1856149 h 3176298"/>
                  <a:gd name="connsiteX137" fmla="*/ 9666265 w 12192000"/>
                  <a:gd name="connsiteY137" fmla="*/ 1787186 h 3176298"/>
                  <a:gd name="connsiteX138" fmla="*/ 9754088 w 12192000"/>
                  <a:gd name="connsiteY138" fmla="*/ 1741464 h 3176298"/>
                  <a:gd name="connsiteX139" fmla="*/ 9899446 w 12192000"/>
                  <a:gd name="connsiteY139" fmla="*/ 1656880 h 3176298"/>
                  <a:gd name="connsiteX140" fmla="*/ 9993175 w 12192000"/>
                  <a:gd name="connsiteY140" fmla="*/ 1576487 h 3176298"/>
                  <a:gd name="connsiteX141" fmla="*/ 10044230 w 12192000"/>
                  <a:gd name="connsiteY141" fmla="*/ 1540480 h 3176298"/>
                  <a:gd name="connsiteX142" fmla="*/ 10131863 w 12192000"/>
                  <a:gd name="connsiteY142" fmla="*/ 1485613 h 3176298"/>
                  <a:gd name="connsiteX143" fmla="*/ 10242357 w 12192000"/>
                  <a:gd name="connsiteY143" fmla="*/ 1410555 h 3176298"/>
                  <a:gd name="connsiteX144" fmla="*/ 10363709 w 12192000"/>
                  <a:gd name="connsiteY144" fmla="*/ 1359499 h 3176298"/>
                  <a:gd name="connsiteX145" fmla="*/ 10428291 w 12192000"/>
                  <a:gd name="connsiteY145" fmla="*/ 1314920 h 3176298"/>
                  <a:gd name="connsiteX146" fmla="*/ 10490969 w 12192000"/>
                  <a:gd name="connsiteY146" fmla="*/ 1267104 h 3176298"/>
                  <a:gd name="connsiteX147" fmla="*/ 10523354 w 12192000"/>
                  <a:gd name="connsiteY147" fmla="*/ 1238337 h 3176298"/>
                  <a:gd name="connsiteX148" fmla="*/ 10590031 w 12192000"/>
                  <a:gd name="connsiteY148" fmla="*/ 1191664 h 3176298"/>
                  <a:gd name="connsiteX149" fmla="*/ 10656519 w 12192000"/>
                  <a:gd name="connsiteY149" fmla="*/ 1156038 h 3176298"/>
                  <a:gd name="connsiteX150" fmla="*/ 10703573 w 12192000"/>
                  <a:gd name="connsiteY150" fmla="*/ 1120603 h 3176298"/>
                  <a:gd name="connsiteX151" fmla="*/ 10764534 w 12192000"/>
                  <a:gd name="connsiteY151" fmla="*/ 1067643 h 3176298"/>
                  <a:gd name="connsiteX152" fmla="*/ 10850453 w 12192000"/>
                  <a:gd name="connsiteY152" fmla="*/ 1014301 h 3176298"/>
                  <a:gd name="connsiteX153" fmla="*/ 10929704 w 12192000"/>
                  <a:gd name="connsiteY153" fmla="*/ 980201 h 3176298"/>
                  <a:gd name="connsiteX154" fmla="*/ 10967423 w 12192000"/>
                  <a:gd name="connsiteY154" fmla="*/ 930289 h 3176298"/>
                  <a:gd name="connsiteX155" fmla="*/ 11058869 w 12192000"/>
                  <a:gd name="connsiteY155" fmla="*/ 838084 h 3176298"/>
                  <a:gd name="connsiteX156" fmla="*/ 11172600 w 12192000"/>
                  <a:gd name="connsiteY156" fmla="*/ 762834 h 3176298"/>
                  <a:gd name="connsiteX157" fmla="*/ 11275283 w 12192000"/>
                  <a:gd name="connsiteY157" fmla="*/ 673676 h 3176298"/>
                  <a:gd name="connsiteX158" fmla="*/ 11320623 w 12192000"/>
                  <a:gd name="connsiteY158" fmla="*/ 639195 h 3176298"/>
                  <a:gd name="connsiteX159" fmla="*/ 11374346 w 12192000"/>
                  <a:gd name="connsiteY159" fmla="*/ 601664 h 3176298"/>
                  <a:gd name="connsiteX160" fmla="*/ 11448453 w 12192000"/>
                  <a:gd name="connsiteY160" fmla="*/ 567755 h 3176298"/>
                  <a:gd name="connsiteX161" fmla="*/ 11532275 w 12192000"/>
                  <a:gd name="connsiteY161" fmla="*/ 522605 h 3176298"/>
                  <a:gd name="connsiteX162" fmla="*/ 11562947 w 12192000"/>
                  <a:gd name="connsiteY162" fmla="*/ 486598 h 3176298"/>
                  <a:gd name="connsiteX163" fmla="*/ 11672489 w 12192000"/>
                  <a:gd name="connsiteY163" fmla="*/ 335337 h 3176298"/>
                  <a:gd name="connsiteX164" fmla="*/ 11821656 w 12192000"/>
                  <a:gd name="connsiteY164" fmla="*/ 207889 h 3176298"/>
                  <a:gd name="connsiteX165" fmla="*/ 11986443 w 12192000"/>
                  <a:gd name="connsiteY165" fmla="*/ 104824 h 3176298"/>
                  <a:gd name="connsiteX166" fmla="*/ 12026448 w 12192000"/>
                  <a:gd name="connsiteY166" fmla="*/ 88821 h 3176298"/>
                  <a:gd name="connsiteX167" fmla="*/ 12160947 w 12192000"/>
                  <a:gd name="connsiteY167" fmla="*/ 28621 h 3176298"/>
                  <a:gd name="connsiteX168" fmla="*/ 12192000 w 12192000"/>
                  <a:gd name="connsiteY168" fmla="*/ 0 h 317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2192000" h="3176298">
                    <a:moveTo>
                      <a:pt x="12192000" y="0"/>
                    </a:moveTo>
                    <a:lnTo>
                      <a:pt x="12192000" y="3176298"/>
                    </a:lnTo>
                    <a:lnTo>
                      <a:pt x="0" y="3176298"/>
                    </a:lnTo>
                    <a:lnTo>
                      <a:pt x="0" y="2264980"/>
                    </a:lnTo>
                    <a:lnTo>
                      <a:pt x="544" y="2264980"/>
                    </a:lnTo>
                    <a:lnTo>
                      <a:pt x="544" y="2392219"/>
                    </a:lnTo>
                    <a:lnTo>
                      <a:pt x="61197" y="2387448"/>
                    </a:lnTo>
                    <a:cubicBezTo>
                      <a:pt x="80794" y="2382137"/>
                      <a:pt x="99990" y="2374707"/>
                      <a:pt x="119613" y="2369945"/>
                    </a:cubicBezTo>
                    <a:cubicBezTo>
                      <a:pt x="137898" y="2365563"/>
                      <a:pt x="155046" y="2355466"/>
                      <a:pt x="172384" y="2347084"/>
                    </a:cubicBezTo>
                    <a:cubicBezTo>
                      <a:pt x="205529" y="2331082"/>
                      <a:pt x="240965" y="2341178"/>
                      <a:pt x="274873" y="2336988"/>
                    </a:cubicBezTo>
                    <a:cubicBezTo>
                      <a:pt x="285732" y="2335653"/>
                      <a:pt x="296590" y="2334130"/>
                      <a:pt x="307259" y="2331461"/>
                    </a:cubicBezTo>
                    <a:cubicBezTo>
                      <a:pt x="336408" y="2324413"/>
                      <a:pt x="366127" y="2318317"/>
                      <a:pt x="394511" y="2308601"/>
                    </a:cubicBezTo>
                    <a:cubicBezTo>
                      <a:pt x="426709" y="2297743"/>
                      <a:pt x="457572" y="2283264"/>
                      <a:pt x="494337" y="2268213"/>
                    </a:cubicBezTo>
                    <a:cubicBezTo>
                      <a:pt x="507102" y="2272024"/>
                      <a:pt x="526724" y="2282312"/>
                      <a:pt x="546917" y="2283264"/>
                    </a:cubicBezTo>
                    <a:cubicBezTo>
                      <a:pt x="611880" y="2286503"/>
                      <a:pt x="672650" y="2268786"/>
                      <a:pt x="730754" y="2240780"/>
                    </a:cubicBezTo>
                    <a:cubicBezTo>
                      <a:pt x="748471" y="2232399"/>
                      <a:pt x="767524" y="2226874"/>
                      <a:pt x="785432" y="2218682"/>
                    </a:cubicBezTo>
                    <a:cubicBezTo>
                      <a:pt x="791717" y="2215826"/>
                      <a:pt x="799909" y="2209730"/>
                      <a:pt x="801053" y="2204013"/>
                    </a:cubicBezTo>
                    <a:cubicBezTo>
                      <a:pt x="807719" y="2170866"/>
                      <a:pt x="832486" y="2171436"/>
                      <a:pt x="858205" y="2169532"/>
                    </a:cubicBezTo>
                    <a:cubicBezTo>
                      <a:pt x="888877" y="2167247"/>
                      <a:pt x="919165" y="2161912"/>
                      <a:pt x="949646" y="2157340"/>
                    </a:cubicBezTo>
                    <a:cubicBezTo>
                      <a:pt x="953648" y="2156768"/>
                      <a:pt x="957266" y="2152768"/>
                      <a:pt x="960887" y="2150099"/>
                    </a:cubicBezTo>
                    <a:cubicBezTo>
                      <a:pt x="966411" y="2146099"/>
                      <a:pt x="971554" y="2140003"/>
                      <a:pt x="977653" y="2138480"/>
                    </a:cubicBezTo>
                    <a:cubicBezTo>
                      <a:pt x="1008894" y="2131049"/>
                      <a:pt x="1040327" y="2124763"/>
                      <a:pt x="1071762" y="2117905"/>
                    </a:cubicBezTo>
                    <a:cubicBezTo>
                      <a:pt x="1078810" y="2116380"/>
                      <a:pt x="1086048" y="2114476"/>
                      <a:pt x="1092527" y="2111428"/>
                    </a:cubicBezTo>
                    <a:cubicBezTo>
                      <a:pt x="1098623" y="2108570"/>
                      <a:pt x="1103767" y="2103616"/>
                      <a:pt x="1109865" y="2100568"/>
                    </a:cubicBezTo>
                    <a:cubicBezTo>
                      <a:pt x="1126437" y="2092378"/>
                      <a:pt x="1143394" y="2084757"/>
                      <a:pt x="1162823" y="2075613"/>
                    </a:cubicBezTo>
                    <a:cubicBezTo>
                      <a:pt x="1173681" y="2092757"/>
                      <a:pt x="1188354" y="2083041"/>
                      <a:pt x="1206641" y="2074851"/>
                    </a:cubicBezTo>
                    <a:cubicBezTo>
                      <a:pt x="1225310" y="2066468"/>
                      <a:pt x="1246837" y="2063801"/>
                      <a:pt x="1267411" y="2060753"/>
                    </a:cubicBezTo>
                    <a:cubicBezTo>
                      <a:pt x="1305132" y="2055228"/>
                      <a:pt x="1343044" y="2051799"/>
                      <a:pt x="1380762" y="2046847"/>
                    </a:cubicBezTo>
                    <a:cubicBezTo>
                      <a:pt x="1388765" y="2045703"/>
                      <a:pt x="1397909" y="2043608"/>
                      <a:pt x="1404006" y="2038844"/>
                    </a:cubicBezTo>
                    <a:cubicBezTo>
                      <a:pt x="1445725" y="2006839"/>
                      <a:pt x="1496403" y="1997887"/>
                      <a:pt x="1544598" y="2000932"/>
                    </a:cubicBezTo>
                    <a:cubicBezTo>
                      <a:pt x="1582510" y="2003220"/>
                      <a:pt x="1619658" y="2004935"/>
                      <a:pt x="1657188" y="2001697"/>
                    </a:cubicBezTo>
                    <a:cubicBezTo>
                      <a:pt x="1660046" y="2001505"/>
                      <a:pt x="1663856" y="2001887"/>
                      <a:pt x="1665950" y="2003411"/>
                    </a:cubicBezTo>
                    <a:cubicBezTo>
                      <a:pt x="1678904" y="2013507"/>
                      <a:pt x="1692431" y="2014269"/>
                      <a:pt x="1709006" y="2015983"/>
                    </a:cubicBezTo>
                    <a:cubicBezTo>
                      <a:pt x="1732439" y="2018461"/>
                      <a:pt x="1753965" y="2016745"/>
                      <a:pt x="1775684" y="2012555"/>
                    </a:cubicBezTo>
                    <a:cubicBezTo>
                      <a:pt x="1791496" y="2009507"/>
                      <a:pt x="1807497" y="2003220"/>
                      <a:pt x="1821596" y="1995218"/>
                    </a:cubicBezTo>
                    <a:cubicBezTo>
                      <a:pt x="1841216" y="1983978"/>
                      <a:pt x="1860079" y="1979597"/>
                      <a:pt x="1878748" y="1994457"/>
                    </a:cubicBezTo>
                    <a:cubicBezTo>
                      <a:pt x="1898940" y="2010269"/>
                      <a:pt x="1921800" y="2004745"/>
                      <a:pt x="1944092" y="2005315"/>
                    </a:cubicBezTo>
                    <a:cubicBezTo>
                      <a:pt x="1953806" y="2005507"/>
                      <a:pt x="1964094" y="2005124"/>
                      <a:pt x="1973429" y="2007601"/>
                    </a:cubicBezTo>
                    <a:cubicBezTo>
                      <a:pt x="2000479" y="2014651"/>
                      <a:pt x="2026581" y="2025320"/>
                      <a:pt x="2054013" y="2030082"/>
                    </a:cubicBezTo>
                    <a:cubicBezTo>
                      <a:pt x="2069254" y="2032747"/>
                      <a:pt x="2086208" y="2027986"/>
                      <a:pt x="2102021" y="2024557"/>
                    </a:cubicBezTo>
                    <a:cubicBezTo>
                      <a:pt x="2118023" y="2020937"/>
                      <a:pt x="2133834" y="2015413"/>
                      <a:pt x="2149267" y="2009697"/>
                    </a:cubicBezTo>
                    <a:cubicBezTo>
                      <a:pt x="2159743" y="2005887"/>
                      <a:pt x="2171173" y="2002267"/>
                      <a:pt x="2179556" y="1995409"/>
                    </a:cubicBezTo>
                    <a:cubicBezTo>
                      <a:pt x="2198608" y="1979788"/>
                      <a:pt x="2218229" y="1977120"/>
                      <a:pt x="2240710" y="1985312"/>
                    </a:cubicBezTo>
                    <a:cubicBezTo>
                      <a:pt x="2244137" y="1986647"/>
                      <a:pt x="2248138" y="1986647"/>
                      <a:pt x="2251948" y="1986836"/>
                    </a:cubicBezTo>
                    <a:cubicBezTo>
                      <a:pt x="2312915" y="1990836"/>
                      <a:pt x="2373874" y="1993314"/>
                      <a:pt x="2434456" y="1999410"/>
                    </a:cubicBezTo>
                    <a:cubicBezTo>
                      <a:pt x="2459029" y="2001887"/>
                      <a:pt x="2482652" y="2012745"/>
                      <a:pt x="2506847" y="2019603"/>
                    </a:cubicBezTo>
                    <a:cubicBezTo>
                      <a:pt x="2511800" y="2020937"/>
                      <a:pt x="2517327" y="2023033"/>
                      <a:pt x="2522279" y="2022080"/>
                    </a:cubicBezTo>
                    <a:cubicBezTo>
                      <a:pt x="2576191" y="2012555"/>
                      <a:pt x="2626677" y="2026461"/>
                      <a:pt x="2676398" y="2044751"/>
                    </a:cubicBezTo>
                    <a:cubicBezTo>
                      <a:pt x="2681540" y="2046656"/>
                      <a:pt x="2687827" y="2046084"/>
                      <a:pt x="2693543" y="2045703"/>
                    </a:cubicBezTo>
                    <a:cubicBezTo>
                      <a:pt x="2709548" y="2044370"/>
                      <a:pt x="2726882" y="2037701"/>
                      <a:pt x="2741360" y="2041701"/>
                    </a:cubicBezTo>
                    <a:cubicBezTo>
                      <a:pt x="2779842" y="2052753"/>
                      <a:pt x="2817943" y="2066087"/>
                      <a:pt x="2854140" y="2082851"/>
                    </a:cubicBezTo>
                    <a:cubicBezTo>
                      <a:pt x="2890910" y="2099805"/>
                      <a:pt x="2925008" y="2114095"/>
                      <a:pt x="2967110" y="2096949"/>
                    </a:cubicBezTo>
                    <a:cubicBezTo>
                      <a:pt x="2985016" y="2089709"/>
                      <a:pt x="3008639" y="2094853"/>
                      <a:pt x="3029216" y="2096757"/>
                    </a:cubicBezTo>
                    <a:cubicBezTo>
                      <a:pt x="3044264" y="2098282"/>
                      <a:pt x="3058743" y="2106856"/>
                      <a:pt x="3073604" y="2106856"/>
                    </a:cubicBezTo>
                    <a:cubicBezTo>
                      <a:pt x="3113231" y="2106856"/>
                      <a:pt x="3148472" y="2116953"/>
                      <a:pt x="3182763" y="2137527"/>
                    </a:cubicBezTo>
                    <a:cubicBezTo>
                      <a:pt x="3196102" y="2145528"/>
                      <a:pt x="3216867" y="2140193"/>
                      <a:pt x="3234202" y="2142289"/>
                    </a:cubicBezTo>
                    <a:cubicBezTo>
                      <a:pt x="3252492" y="2144765"/>
                      <a:pt x="3271348" y="2147051"/>
                      <a:pt x="3288877" y="2152578"/>
                    </a:cubicBezTo>
                    <a:cubicBezTo>
                      <a:pt x="3334216" y="2167056"/>
                      <a:pt x="3378986" y="2183439"/>
                      <a:pt x="3424135" y="2198680"/>
                    </a:cubicBezTo>
                    <a:cubicBezTo>
                      <a:pt x="3461282" y="2211253"/>
                      <a:pt x="3497862" y="2201347"/>
                      <a:pt x="3534629" y="2196013"/>
                    </a:cubicBezTo>
                    <a:cubicBezTo>
                      <a:pt x="3557682" y="2192583"/>
                      <a:pt x="3579206" y="2184391"/>
                      <a:pt x="3605116" y="2196583"/>
                    </a:cubicBezTo>
                    <a:cubicBezTo>
                      <a:pt x="3629882" y="2208205"/>
                      <a:pt x="3661315" y="2205537"/>
                      <a:pt x="3689131" y="2211824"/>
                    </a:cubicBezTo>
                    <a:cubicBezTo>
                      <a:pt x="3712565" y="2217157"/>
                      <a:pt x="3735231" y="2225732"/>
                      <a:pt x="3757902" y="2234114"/>
                    </a:cubicBezTo>
                    <a:cubicBezTo>
                      <a:pt x="3788766" y="2245545"/>
                      <a:pt x="3819245" y="2257545"/>
                      <a:pt x="3852966" y="2251831"/>
                    </a:cubicBezTo>
                    <a:cubicBezTo>
                      <a:pt x="3891259" y="2245353"/>
                      <a:pt x="3917546" y="2269738"/>
                      <a:pt x="3947648" y="2285932"/>
                    </a:cubicBezTo>
                    <a:cubicBezTo>
                      <a:pt x="3968414" y="2296980"/>
                      <a:pt x="3991083" y="2305172"/>
                      <a:pt x="4013753" y="2312031"/>
                    </a:cubicBezTo>
                    <a:cubicBezTo>
                      <a:pt x="4044043" y="2320985"/>
                      <a:pt x="4075285" y="2326320"/>
                      <a:pt x="4105766" y="2335082"/>
                    </a:cubicBezTo>
                    <a:cubicBezTo>
                      <a:pt x="4151870" y="2348226"/>
                      <a:pt x="4198546" y="2358514"/>
                      <a:pt x="4246551" y="2351274"/>
                    </a:cubicBezTo>
                    <a:cubicBezTo>
                      <a:pt x="4268649" y="2348036"/>
                      <a:pt x="4289227" y="2348226"/>
                      <a:pt x="4311323" y="2352991"/>
                    </a:cubicBezTo>
                    <a:cubicBezTo>
                      <a:pt x="4347518" y="2360801"/>
                      <a:pt x="4384668" y="2361753"/>
                      <a:pt x="4413817" y="2390899"/>
                    </a:cubicBezTo>
                    <a:cubicBezTo>
                      <a:pt x="4424104" y="2401188"/>
                      <a:pt x="4442581" y="2403853"/>
                      <a:pt x="4457632" y="2409188"/>
                    </a:cubicBezTo>
                    <a:cubicBezTo>
                      <a:pt x="4474969" y="2415476"/>
                      <a:pt x="4487731" y="2412236"/>
                      <a:pt x="4497068" y="2393947"/>
                    </a:cubicBezTo>
                    <a:cubicBezTo>
                      <a:pt x="4501257" y="2385757"/>
                      <a:pt x="4513260" y="2377755"/>
                      <a:pt x="4522596" y="2376421"/>
                    </a:cubicBezTo>
                    <a:cubicBezTo>
                      <a:pt x="4550599" y="2372421"/>
                      <a:pt x="4576318" y="2378327"/>
                      <a:pt x="4603368" y="2391282"/>
                    </a:cubicBezTo>
                    <a:cubicBezTo>
                      <a:pt x="4628705" y="2403474"/>
                      <a:pt x="4660331" y="2402140"/>
                      <a:pt x="4689098" y="2406903"/>
                    </a:cubicBezTo>
                    <a:cubicBezTo>
                      <a:pt x="4699289" y="2408618"/>
                      <a:pt x="4709482" y="2411237"/>
                      <a:pt x="4719697" y="2413428"/>
                    </a:cubicBezTo>
                    <a:lnTo>
                      <a:pt x="4726469" y="2414298"/>
                    </a:lnTo>
                    <a:lnTo>
                      <a:pt x="4785776" y="2414298"/>
                    </a:lnTo>
                    <a:lnTo>
                      <a:pt x="4788661" y="2414047"/>
                    </a:lnTo>
                    <a:cubicBezTo>
                      <a:pt x="4801401" y="2412237"/>
                      <a:pt x="4814166" y="2410142"/>
                      <a:pt x="4827024" y="2408999"/>
                    </a:cubicBezTo>
                    <a:cubicBezTo>
                      <a:pt x="4847027" y="2407095"/>
                      <a:pt x="4867412" y="2407856"/>
                      <a:pt x="4887415" y="2405570"/>
                    </a:cubicBezTo>
                    <a:cubicBezTo>
                      <a:pt x="4903799" y="2403853"/>
                      <a:pt x="4919991" y="2399474"/>
                      <a:pt x="4936184" y="2395853"/>
                    </a:cubicBezTo>
                    <a:cubicBezTo>
                      <a:pt x="4942089" y="2394520"/>
                      <a:pt x="4947996" y="2389376"/>
                      <a:pt x="4953328" y="2390138"/>
                    </a:cubicBezTo>
                    <a:cubicBezTo>
                      <a:pt x="5006292" y="2398330"/>
                      <a:pt x="5044391" y="2361753"/>
                      <a:pt x="5089162" y="2345560"/>
                    </a:cubicBezTo>
                    <a:cubicBezTo>
                      <a:pt x="5136216" y="2328413"/>
                      <a:pt x="5181748" y="2302124"/>
                      <a:pt x="5234326" y="2309935"/>
                    </a:cubicBezTo>
                    <a:cubicBezTo>
                      <a:pt x="5266141" y="2314697"/>
                      <a:pt x="5296812" y="2325747"/>
                      <a:pt x="5328438" y="2332416"/>
                    </a:cubicBezTo>
                    <a:cubicBezTo>
                      <a:pt x="5339677" y="2334701"/>
                      <a:pt x="5352250" y="2334320"/>
                      <a:pt x="5363491" y="2332034"/>
                    </a:cubicBezTo>
                    <a:cubicBezTo>
                      <a:pt x="5417784" y="2321555"/>
                      <a:pt x="5471316" y="2320032"/>
                      <a:pt x="5524660" y="2337178"/>
                    </a:cubicBezTo>
                    <a:cubicBezTo>
                      <a:pt x="5533802" y="2340036"/>
                      <a:pt x="5543518" y="2342701"/>
                      <a:pt x="5553045" y="2342701"/>
                    </a:cubicBezTo>
                    <a:cubicBezTo>
                      <a:pt x="5605244" y="2342701"/>
                      <a:pt x="5656488" y="2338701"/>
                      <a:pt x="5706401" y="2320032"/>
                    </a:cubicBezTo>
                    <a:cubicBezTo>
                      <a:pt x="5723166" y="2313745"/>
                      <a:pt x="5743551" y="2317745"/>
                      <a:pt x="5762029" y="2316221"/>
                    </a:cubicBezTo>
                    <a:cubicBezTo>
                      <a:pt x="5779174" y="2314889"/>
                      <a:pt x="5796702" y="2314317"/>
                      <a:pt x="5813276" y="2309935"/>
                    </a:cubicBezTo>
                    <a:cubicBezTo>
                      <a:pt x="5837472" y="2303459"/>
                      <a:pt x="5859949" y="2302697"/>
                      <a:pt x="5884906" y="2308411"/>
                    </a:cubicBezTo>
                    <a:cubicBezTo>
                      <a:pt x="5908719" y="2313745"/>
                      <a:pt x="5934438" y="2311079"/>
                      <a:pt x="5959204" y="2311269"/>
                    </a:cubicBezTo>
                    <a:cubicBezTo>
                      <a:pt x="5986828" y="2311459"/>
                      <a:pt x="6014449" y="2311649"/>
                      <a:pt x="6042072" y="2310697"/>
                    </a:cubicBezTo>
                    <a:cubicBezTo>
                      <a:pt x="6053124" y="2310317"/>
                      <a:pt x="6065695" y="2302697"/>
                      <a:pt x="6074842" y="2305745"/>
                    </a:cubicBezTo>
                    <a:cubicBezTo>
                      <a:pt x="6104368" y="2316031"/>
                      <a:pt x="6133897" y="2303649"/>
                      <a:pt x="6163425" y="2309172"/>
                    </a:cubicBezTo>
                    <a:cubicBezTo>
                      <a:pt x="6177905" y="2312031"/>
                      <a:pt x="6194288" y="2304220"/>
                      <a:pt x="6209909" y="2303459"/>
                    </a:cubicBezTo>
                    <a:cubicBezTo>
                      <a:pt x="6235437" y="2302124"/>
                      <a:pt x="6260964" y="2302697"/>
                      <a:pt x="6286493" y="2302315"/>
                    </a:cubicBezTo>
                    <a:cubicBezTo>
                      <a:pt x="6294876" y="2302124"/>
                      <a:pt x="6303068" y="2301362"/>
                      <a:pt x="6311449" y="2300980"/>
                    </a:cubicBezTo>
                    <a:cubicBezTo>
                      <a:pt x="6318880" y="2300601"/>
                      <a:pt x="6326691" y="2298887"/>
                      <a:pt x="6333739" y="2300218"/>
                    </a:cubicBezTo>
                    <a:cubicBezTo>
                      <a:pt x="6359268" y="2304983"/>
                      <a:pt x="6384414" y="2312793"/>
                      <a:pt x="6410131" y="2315841"/>
                    </a:cubicBezTo>
                    <a:cubicBezTo>
                      <a:pt x="6432420" y="2318507"/>
                      <a:pt x="6455472" y="2314889"/>
                      <a:pt x="6477951" y="2316793"/>
                    </a:cubicBezTo>
                    <a:cubicBezTo>
                      <a:pt x="6517576" y="2320032"/>
                      <a:pt x="6557201" y="2325747"/>
                      <a:pt x="6596828" y="2329368"/>
                    </a:cubicBezTo>
                    <a:cubicBezTo>
                      <a:pt x="6605401" y="2330130"/>
                      <a:pt x="6614353" y="2325365"/>
                      <a:pt x="6623118" y="2324985"/>
                    </a:cubicBezTo>
                    <a:cubicBezTo>
                      <a:pt x="6650551" y="2324033"/>
                      <a:pt x="6677984" y="2323841"/>
                      <a:pt x="6705417" y="2323272"/>
                    </a:cubicBezTo>
                    <a:cubicBezTo>
                      <a:pt x="6721038" y="2323080"/>
                      <a:pt x="6736851" y="2323651"/>
                      <a:pt x="6752283" y="2321937"/>
                    </a:cubicBezTo>
                    <a:cubicBezTo>
                      <a:pt x="6772665" y="2319651"/>
                      <a:pt x="6791144" y="2316221"/>
                      <a:pt x="6810195" y="2331082"/>
                    </a:cubicBezTo>
                    <a:cubicBezTo>
                      <a:pt x="6839534" y="2354132"/>
                      <a:pt x="6876872" y="2345178"/>
                      <a:pt x="6910782" y="2350512"/>
                    </a:cubicBezTo>
                    <a:cubicBezTo>
                      <a:pt x="6919547" y="2351847"/>
                      <a:pt x="6928501" y="2352036"/>
                      <a:pt x="6937263" y="2353561"/>
                    </a:cubicBezTo>
                    <a:cubicBezTo>
                      <a:pt x="6953457" y="2356418"/>
                      <a:pt x="6969457" y="2359657"/>
                      <a:pt x="6985653" y="2362897"/>
                    </a:cubicBezTo>
                    <a:cubicBezTo>
                      <a:pt x="6988509" y="2363467"/>
                      <a:pt x="6991747" y="2363659"/>
                      <a:pt x="6994415" y="2364611"/>
                    </a:cubicBezTo>
                    <a:cubicBezTo>
                      <a:pt x="7018991" y="2372611"/>
                      <a:pt x="7043184" y="2381755"/>
                      <a:pt x="7068141" y="2388234"/>
                    </a:cubicBezTo>
                    <a:cubicBezTo>
                      <a:pt x="7080334" y="2391472"/>
                      <a:pt x="7093860" y="2391853"/>
                      <a:pt x="7106432" y="2390138"/>
                    </a:cubicBezTo>
                    <a:cubicBezTo>
                      <a:pt x="7143199" y="2385185"/>
                      <a:pt x="7179587" y="2383089"/>
                      <a:pt x="7216547" y="2390330"/>
                    </a:cubicBezTo>
                    <a:cubicBezTo>
                      <a:pt x="7231214" y="2393186"/>
                      <a:pt x="7247599" y="2388424"/>
                      <a:pt x="7263220" y="2386709"/>
                    </a:cubicBezTo>
                    <a:cubicBezTo>
                      <a:pt x="7300559" y="2382137"/>
                      <a:pt x="7337899" y="2377183"/>
                      <a:pt x="7375428" y="2372803"/>
                    </a:cubicBezTo>
                    <a:cubicBezTo>
                      <a:pt x="7398860" y="2370135"/>
                      <a:pt x="7422483" y="2368611"/>
                      <a:pt x="7445916" y="2365945"/>
                    </a:cubicBezTo>
                    <a:cubicBezTo>
                      <a:pt x="7472967" y="2362705"/>
                      <a:pt x="7499828" y="2357753"/>
                      <a:pt x="7526880" y="2355084"/>
                    </a:cubicBezTo>
                    <a:cubicBezTo>
                      <a:pt x="7557742" y="2352036"/>
                      <a:pt x="7588795" y="2351466"/>
                      <a:pt x="7619655" y="2348226"/>
                    </a:cubicBezTo>
                    <a:cubicBezTo>
                      <a:pt x="7676047" y="2341940"/>
                      <a:pt x="7732247" y="2334509"/>
                      <a:pt x="7788636" y="2327461"/>
                    </a:cubicBezTo>
                    <a:cubicBezTo>
                      <a:pt x="7843311" y="2320603"/>
                      <a:pt x="7897987" y="2314507"/>
                      <a:pt x="7952280" y="2305935"/>
                    </a:cubicBezTo>
                    <a:cubicBezTo>
                      <a:pt x="7975142" y="2302315"/>
                      <a:pt x="7996859" y="2292408"/>
                      <a:pt x="8019339" y="2286884"/>
                    </a:cubicBezTo>
                    <a:cubicBezTo>
                      <a:pt x="8058774" y="2277357"/>
                      <a:pt x="8098590" y="2269357"/>
                      <a:pt x="8137835" y="2259832"/>
                    </a:cubicBezTo>
                    <a:cubicBezTo>
                      <a:pt x="8155359" y="2255641"/>
                      <a:pt x="8172124" y="2248593"/>
                      <a:pt x="8189651" y="2243639"/>
                    </a:cubicBezTo>
                    <a:cubicBezTo>
                      <a:pt x="8230992" y="2232208"/>
                      <a:pt x="8272903" y="2222874"/>
                      <a:pt x="8313671" y="2209920"/>
                    </a:cubicBezTo>
                    <a:cubicBezTo>
                      <a:pt x="8362822" y="2194297"/>
                      <a:pt x="8411019" y="2175439"/>
                      <a:pt x="8459979" y="2158864"/>
                    </a:cubicBezTo>
                    <a:cubicBezTo>
                      <a:pt x="8478269" y="2152578"/>
                      <a:pt x="8497511" y="2148957"/>
                      <a:pt x="8516369" y="2144003"/>
                    </a:cubicBezTo>
                    <a:cubicBezTo>
                      <a:pt x="8563425" y="2131431"/>
                      <a:pt x="8610288" y="2118095"/>
                      <a:pt x="8657726" y="2106284"/>
                    </a:cubicBezTo>
                    <a:cubicBezTo>
                      <a:pt x="8675253" y="2101901"/>
                      <a:pt x="8693731" y="2102284"/>
                      <a:pt x="8711448" y="2098664"/>
                    </a:cubicBezTo>
                    <a:cubicBezTo>
                      <a:pt x="8732023" y="2094472"/>
                      <a:pt x="8752407" y="2089138"/>
                      <a:pt x="8772219" y="2082280"/>
                    </a:cubicBezTo>
                    <a:cubicBezTo>
                      <a:pt x="8796985" y="2073707"/>
                      <a:pt x="8820990" y="2062659"/>
                      <a:pt x="8845565" y="2053705"/>
                    </a:cubicBezTo>
                    <a:cubicBezTo>
                      <a:pt x="8886142" y="2039034"/>
                      <a:pt x="8926911" y="2024557"/>
                      <a:pt x="8967871" y="2011221"/>
                    </a:cubicBezTo>
                    <a:cubicBezTo>
                      <a:pt x="8983301" y="2006268"/>
                      <a:pt x="9000257" y="2005697"/>
                      <a:pt x="9015878" y="2001124"/>
                    </a:cubicBezTo>
                    <a:cubicBezTo>
                      <a:pt x="9088840" y="1979597"/>
                      <a:pt x="9161805" y="1957880"/>
                      <a:pt x="9234579" y="1935209"/>
                    </a:cubicBezTo>
                    <a:cubicBezTo>
                      <a:pt x="9272298" y="1923399"/>
                      <a:pt x="9308875" y="1908538"/>
                      <a:pt x="9346597" y="1896917"/>
                    </a:cubicBezTo>
                    <a:cubicBezTo>
                      <a:pt x="9369267" y="1889869"/>
                      <a:pt x="9393650" y="1887773"/>
                      <a:pt x="9416321" y="1880724"/>
                    </a:cubicBezTo>
                    <a:cubicBezTo>
                      <a:pt x="9437278" y="1874247"/>
                      <a:pt x="9456709" y="1863578"/>
                      <a:pt x="9477283" y="1856149"/>
                    </a:cubicBezTo>
                    <a:cubicBezTo>
                      <a:pt x="9540152" y="1833097"/>
                      <a:pt x="9603971" y="1811953"/>
                      <a:pt x="9666265" y="1787186"/>
                    </a:cubicBezTo>
                    <a:cubicBezTo>
                      <a:pt x="9696749" y="1775183"/>
                      <a:pt x="9725323" y="1757849"/>
                      <a:pt x="9754088" y="1741464"/>
                    </a:cubicBezTo>
                    <a:cubicBezTo>
                      <a:pt x="9802858" y="1713841"/>
                      <a:pt x="9850865" y="1685074"/>
                      <a:pt x="9899446" y="1656880"/>
                    </a:cubicBezTo>
                    <a:cubicBezTo>
                      <a:pt x="9935832" y="1635924"/>
                      <a:pt x="9968027" y="1611347"/>
                      <a:pt x="9993175" y="1576487"/>
                    </a:cubicBezTo>
                    <a:cubicBezTo>
                      <a:pt x="10004797" y="1560484"/>
                      <a:pt x="10024990" y="1546768"/>
                      <a:pt x="10044230" y="1540480"/>
                    </a:cubicBezTo>
                    <a:cubicBezTo>
                      <a:pt x="10078713" y="1529241"/>
                      <a:pt x="10104430" y="1507522"/>
                      <a:pt x="10131863" y="1485613"/>
                    </a:cubicBezTo>
                    <a:cubicBezTo>
                      <a:pt x="10166536" y="1457801"/>
                      <a:pt x="10203304" y="1431509"/>
                      <a:pt x="10242357" y="1410555"/>
                    </a:cubicBezTo>
                    <a:cubicBezTo>
                      <a:pt x="10280840" y="1389980"/>
                      <a:pt x="10324086" y="1378549"/>
                      <a:pt x="10363709" y="1359499"/>
                    </a:cubicBezTo>
                    <a:cubicBezTo>
                      <a:pt x="10386952" y="1348259"/>
                      <a:pt x="10407146" y="1330353"/>
                      <a:pt x="10428291" y="1314920"/>
                    </a:cubicBezTo>
                    <a:cubicBezTo>
                      <a:pt x="10449438" y="1299489"/>
                      <a:pt x="10470394" y="1283486"/>
                      <a:pt x="10490969" y="1267104"/>
                    </a:cubicBezTo>
                    <a:cubicBezTo>
                      <a:pt x="10502208" y="1258149"/>
                      <a:pt x="10511734" y="1246909"/>
                      <a:pt x="10523354" y="1238337"/>
                    </a:cubicBezTo>
                    <a:cubicBezTo>
                      <a:pt x="10545263" y="1222334"/>
                      <a:pt x="10569075" y="1208808"/>
                      <a:pt x="10590031" y="1191664"/>
                    </a:cubicBezTo>
                    <a:cubicBezTo>
                      <a:pt x="10610225" y="1175089"/>
                      <a:pt x="10633467" y="1166707"/>
                      <a:pt x="10656519" y="1156038"/>
                    </a:cubicBezTo>
                    <a:cubicBezTo>
                      <a:pt x="10674046" y="1148036"/>
                      <a:pt x="10686617" y="1130320"/>
                      <a:pt x="10703573" y="1120603"/>
                    </a:cubicBezTo>
                    <a:cubicBezTo>
                      <a:pt x="10727767" y="1106697"/>
                      <a:pt x="10746246" y="1089553"/>
                      <a:pt x="10764534" y="1067643"/>
                    </a:cubicBezTo>
                    <a:cubicBezTo>
                      <a:pt x="10785111" y="1043068"/>
                      <a:pt x="10820162" y="1029732"/>
                      <a:pt x="10850453" y="1014301"/>
                    </a:cubicBezTo>
                    <a:cubicBezTo>
                      <a:pt x="10876171" y="1001157"/>
                      <a:pt x="10906081" y="995632"/>
                      <a:pt x="10929704" y="980201"/>
                    </a:cubicBezTo>
                    <a:cubicBezTo>
                      <a:pt x="10946279" y="969342"/>
                      <a:pt x="10958661" y="948957"/>
                      <a:pt x="10967423" y="930289"/>
                    </a:cubicBezTo>
                    <a:cubicBezTo>
                      <a:pt x="10987046" y="887995"/>
                      <a:pt x="11021146" y="861897"/>
                      <a:pt x="11058869" y="838084"/>
                    </a:cubicBezTo>
                    <a:cubicBezTo>
                      <a:pt x="11097350" y="813699"/>
                      <a:pt x="11133927" y="786836"/>
                      <a:pt x="11172600" y="762834"/>
                    </a:cubicBezTo>
                    <a:cubicBezTo>
                      <a:pt x="11211843" y="738638"/>
                      <a:pt x="11243658" y="706443"/>
                      <a:pt x="11275283" y="673676"/>
                    </a:cubicBezTo>
                    <a:cubicBezTo>
                      <a:pt x="11288238" y="660150"/>
                      <a:pt x="11305192" y="650434"/>
                      <a:pt x="11320623" y="639195"/>
                    </a:cubicBezTo>
                    <a:cubicBezTo>
                      <a:pt x="11338339" y="626241"/>
                      <a:pt x="11355296" y="611953"/>
                      <a:pt x="11374346" y="601664"/>
                    </a:cubicBezTo>
                    <a:cubicBezTo>
                      <a:pt x="11398160" y="588709"/>
                      <a:pt x="11424069" y="579757"/>
                      <a:pt x="11448453" y="567755"/>
                    </a:cubicBezTo>
                    <a:cubicBezTo>
                      <a:pt x="11476838" y="553657"/>
                      <a:pt x="11505795" y="539750"/>
                      <a:pt x="11532275" y="522605"/>
                    </a:cubicBezTo>
                    <a:cubicBezTo>
                      <a:pt x="11545039" y="514413"/>
                      <a:pt x="11553613" y="499363"/>
                      <a:pt x="11562947" y="486598"/>
                    </a:cubicBezTo>
                    <a:cubicBezTo>
                      <a:pt x="11599714" y="436305"/>
                      <a:pt x="11635529" y="385441"/>
                      <a:pt x="11672489" y="335337"/>
                    </a:cubicBezTo>
                    <a:cubicBezTo>
                      <a:pt x="11712304" y="281424"/>
                      <a:pt x="11763931" y="241608"/>
                      <a:pt x="11821656" y="207889"/>
                    </a:cubicBezTo>
                    <a:cubicBezTo>
                      <a:pt x="11877664" y="175312"/>
                      <a:pt x="11931195" y="138734"/>
                      <a:pt x="11986443" y="104824"/>
                    </a:cubicBezTo>
                    <a:cubicBezTo>
                      <a:pt x="11998443" y="97395"/>
                      <a:pt x="12013114" y="94347"/>
                      <a:pt x="12026448" y="88821"/>
                    </a:cubicBezTo>
                    <a:cubicBezTo>
                      <a:pt x="12072360" y="69580"/>
                      <a:pt x="12118083" y="50147"/>
                      <a:pt x="12160947" y="28621"/>
                    </a:cubicBezTo>
                    <a:lnTo>
                      <a:pt x="12192000" y="0"/>
                    </a:lnTo>
                    <a:close/>
                  </a:path>
                </a:pathLst>
              </a:custGeom>
              <a:solidFill>
                <a:schemeClr val="bg1">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33" name="Group 32">
              <a:extLst>
                <a:ext uri="{FF2B5EF4-FFF2-40B4-BE49-F238E27FC236}">
                  <a16:creationId xmlns:a16="http://schemas.microsoft.com/office/drawing/2014/main" id="{05148B0F-801C-45A1-80C1-EEC25A22A7C6}"/>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544" y="3296011"/>
              <a:ext cx="12191456" cy="2849975"/>
              <a:chOff x="544" y="3296011"/>
              <a:chExt cx="12191456" cy="2849975"/>
            </a:xfrm>
          </p:grpSpPr>
          <p:sp>
            <p:nvSpPr>
              <p:cNvPr id="41" name="Freeform: Shape 33">
                <a:extLst>
                  <a:ext uri="{FF2B5EF4-FFF2-40B4-BE49-F238E27FC236}">
                    <a16:creationId xmlns:a16="http://schemas.microsoft.com/office/drawing/2014/main" id="{E7715ED9-C8CE-4651-82AA-1C4B5F14A0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2" name="Freeform: Shape 34">
                <a:extLst>
                  <a:ext uri="{FF2B5EF4-FFF2-40B4-BE49-F238E27FC236}">
                    <a16:creationId xmlns:a16="http://schemas.microsoft.com/office/drawing/2014/main" id="{B911230A-EF3B-4760-9087-E4FBE05BDC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4" y="3296011"/>
                <a:ext cx="12191456" cy="2849975"/>
              </a:xfrm>
              <a:custGeom>
                <a:avLst/>
                <a:gdLst>
                  <a:gd name="connsiteX0" fmla="*/ 6095524 w 6095524"/>
                  <a:gd name="connsiteY0" fmla="*/ 0 h 1424940"/>
                  <a:gd name="connsiteX1" fmla="*/ 6095524 w 6095524"/>
                  <a:gd name="connsiteY1" fmla="*/ 17431 h 1424940"/>
                  <a:gd name="connsiteX2" fmla="*/ 6095524 w 6095524"/>
                  <a:gd name="connsiteY2" fmla="*/ 216290 h 1424940"/>
                  <a:gd name="connsiteX3" fmla="*/ 6079998 w 6095524"/>
                  <a:gd name="connsiteY3" fmla="*/ 230600 h 1424940"/>
                  <a:gd name="connsiteX4" fmla="*/ 6012751 w 6095524"/>
                  <a:gd name="connsiteY4" fmla="*/ 260699 h 1424940"/>
                  <a:gd name="connsiteX5" fmla="*/ 5992749 w 6095524"/>
                  <a:gd name="connsiteY5" fmla="*/ 268700 h 1424940"/>
                  <a:gd name="connsiteX6" fmla="*/ 5910358 w 6095524"/>
                  <a:gd name="connsiteY6" fmla="*/ 320231 h 1424940"/>
                  <a:gd name="connsiteX7" fmla="*/ 5835777 w 6095524"/>
                  <a:gd name="connsiteY7" fmla="*/ 383953 h 1424940"/>
                  <a:gd name="connsiteX8" fmla="*/ 5781008 w 6095524"/>
                  <a:gd name="connsiteY8" fmla="*/ 459581 h 1424940"/>
                  <a:gd name="connsiteX9" fmla="*/ 5765673 w 6095524"/>
                  <a:gd name="connsiteY9" fmla="*/ 477584 h 1424940"/>
                  <a:gd name="connsiteX10" fmla="*/ 5723763 w 6095524"/>
                  <a:gd name="connsiteY10" fmla="*/ 500158 h 1424940"/>
                  <a:gd name="connsiteX11" fmla="*/ 5686711 w 6095524"/>
                  <a:gd name="connsiteY11" fmla="*/ 517112 h 1424940"/>
                  <a:gd name="connsiteX12" fmla="*/ 5659850 w 6095524"/>
                  <a:gd name="connsiteY12" fmla="*/ 535877 h 1424940"/>
                  <a:gd name="connsiteX13" fmla="*/ 5637181 w 6095524"/>
                  <a:gd name="connsiteY13" fmla="*/ 553117 h 1424940"/>
                  <a:gd name="connsiteX14" fmla="*/ 5585841 w 6095524"/>
                  <a:gd name="connsiteY14" fmla="*/ 597694 h 1424940"/>
                  <a:gd name="connsiteX15" fmla="*/ 5528977 w 6095524"/>
                  <a:gd name="connsiteY15" fmla="*/ 635318 h 1424940"/>
                  <a:gd name="connsiteX16" fmla="*/ 5483256 w 6095524"/>
                  <a:gd name="connsiteY16" fmla="*/ 681419 h 1424940"/>
                  <a:gd name="connsiteX17" fmla="*/ 5464397 w 6095524"/>
                  <a:gd name="connsiteY17" fmla="*/ 706374 h 1424940"/>
                  <a:gd name="connsiteX18" fmla="*/ 5424773 w 6095524"/>
                  <a:gd name="connsiteY18" fmla="*/ 723424 h 1424940"/>
                  <a:gd name="connsiteX19" fmla="*/ 5381815 w 6095524"/>
                  <a:gd name="connsiteY19" fmla="*/ 750094 h 1424940"/>
                  <a:gd name="connsiteX20" fmla="*/ 5351335 w 6095524"/>
                  <a:gd name="connsiteY20" fmla="*/ 776573 h 1424940"/>
                  <a:gd name="connsiteX21" fmla="*/ 5327809 w 6095524"/>
                  <a:gd name="connsiteY21" fmla="*/ 794290 h 1424940"/>
                  <a:gd name="connsiteX22" fmla="*/ 5294566 w 6095524"/>
                  <a:gd name="connsiteY22" fmla="*/ 812102 h 1424940"/>
                  <a:gd name="connsiteX23" fmla="*/ 5261229 w 6095524"/>
                  <a:gd name="connsiteY23" fmla="*/ 835438 h 1424940"/>
                  <a:gd name="connsiteX24" fmla="*/ 5245037 w 6095524"/>
                  <a:gd name="connsiteY24" fmla="*/ 849821 h 1424940"/>
                  <a:gd name="connsiteX25" fmla="*/ 5213699 w 6095524"/>
                  <a:gd name="connsiteY25" fmla="*/ 873728 h 1424940"/>
                  <a:gd name="connsiteX26" fmla="*/ 5181409 w 6095524"/>
                  <a:gd name="connsiteY26" fmla="*/ 896017 h 1424940"/>
                  <a:gd name="connsiteX27" fmla="*/ 5120735 w 6095524"/>
                  <a:gd name="connsiteY27" fmla="*/ 921544 h 1424940"/>
                  <a:gd name="connsiteX28" fmla="*/ 5065490 w 6095524"/>
                  <a:gd name="connsiteY28" fmla="*/ 959072 h 1424940"/>
                  <a:gd name="connsiteX29" fmla="*/ 5021675 w 6095524"/>
                  <a:gd name="connsiteY29" fmla="*/ 986504 h 1424940"/>
                  <a:gd name="connsiteX30" fmla="*/ 4996148 w 6095524"/>
                  <a:gd name="connsiteY30" fmla="*/ 1004507 h 1424940"/>
                  <a:gd name="connsiteX31" fmla="*/ 4949285 w 6095524"/>
                  <a:gd name="connsiteY31" fmla="*/ 1044702 h 1424940"/>
                  <a:gd name="connsiteX32" fmla="*/ 4876609 w 6095524"/>
                  <a:gd name="connsiteY32" fmla="*/ 1086993 h 1424940"/>
                  <a:gd name="connsiteX33" fmla="*/ 4832699 w 6095524"/>
                  <a:gd name="connsiteY33" fmla="*/ 1109853 h 1424940"/>
                  <a:gd name="connsiteX34" fmla="*/ 4738211 w 6095524"/>
                  <a:gd name="connsiteY34" fmla="*/ 1144334 h 1424940"/>
                  <a:gd name="connsiteX35" fmla="*/ 4707731 w 6095524"/>
                  <a:gd name="connsiteY35" fmla="*/ 1156621 h 1424940"/>
                  <a:gd name="connsiteX36" fmla="*/ 4672870 w 6095524"/>
                  <a:gd name="connsiteY36" fmla="*/ 1164717 h 1424940"/>
                  <a:gd name="connsiteX37" fmla="*/ 4616863 w 6095524"/>
                  <a:gd name="connsiteY37" fmla="*/ 1183862 h 1424940"/>
                  <a:gd name="connsiteX38" fmla="*/ 4507516 w 6095524"/>
                  <a:gd name="connsiteY38" fmla="*/ 1216819 h 1424940"/>
                  <a:gd name="connsiteX39" fmla="*/ 4483513 w 6095524"/>
                  <a:gd name="connsiteY39" fmla="*/ 1221867 h 1424940"/>
                  <a:gd name="connsiteX40" fmla="*/ 4422362 w 6095524"/>
                  <a:gd name="connsiteY40" fmla="*/ 1243108 h 1424940"/>
                  <a:gd name="connsiteX41" fmla="*/ 4385691 w 6095524"/>
                  <a:gd name="connsiteY41" fmla="*/ 1257395 h 1424940"/>
                  <a:gd name="connsiteX42" fmla="*/ 4355306 w 6095524"/>
                  <a:gd name="connsiteY42" fmla="*/ 1265587 h 1424940"/>
                  <a:gd name="connsiteX43" fmla="*/ 4328446 w 6095524"/>
                  <a:gd name="connsiteY43" fmla="*/ 1269397 h 1424940"/>
                  <a:gd name="connsiteX44" fmla="*/ 4257770 w 6095524"/>
                  <a:gd name="connsiteY44" fmla="*/ 1288256 h 1424940"/>
                  <a:gd name="connsiteX45" fmla="*/ 4229576 w 6095524"/>
                  <a:gd name="connsiteY45" fmla="*/ 1295686 h 1424940"/>
                  <a:gd name="connsiteX46" fmla="*/ 4156424 w 6095524"/>
                  <a:gd name="connsiteY46" fmla="*/ 1321213 h 1424940"/>
                  <a:gd name="connsiteX47" fmla="*/ 4094416 w 6095524"/>
                  <a:gd name="connsiteY47" fmla="*/ 1338072 h 1424940"/>
                  <a:gd name="connsiteX48" fmla="*/ 4068509 w 6095524"/>
                  <a:gd name="connsiteY48" fmla="*/ 1346168 h 1424940"/>
                  <a:gd name="connsiteX49" fmla="*/ 4009263 w 6095524"/>
                  <a:gd name="connsiteY49" fmla="*/ 1359694 h 1424940"/>
                  <a:gd name="connsiteX50" fmla="*/ 3975735 w 6095524"/>
                  <a:gd name="connsiteY50" fmla="*/ 1369219 h 1424940"/>
                  <a:gd name="connsiteX51" fmla="*/ 3893915 w 6095524"/>
                  <a:gd name="connsiteY51" fmla="*/ 1379982 h 1424940"/>
                  <a:gd name="connsiteX52" fmla="*/ 3809428 w 6095524"/>
                  <a:gd name="connsiteY52" fmla="*/ 1390364 h 1424940"/>
                  <a:gd name="connsiteX53" fmla="*/ 3763042 w 6095524"/>
                  <a:gd name="connsiteY53" fmla="*/ 1393793 h 1424940"/>
                  <a:gd name="connsiteX54" fmla="*/ 3722561 w 6095524"/>
                  <a:gd name="connsiteY54" fmla="*/ 1399223 h 1424940"/>
                  <a:gd name="connsiteX55" fmla="*/ 3687318 w 6095524"/>
                  <a:gd name="connsiteY55" fmla="*/ 1402652 h 1424940"/>
                  <a:gd name="connsiteX56" fmla="*/ 3631216 w 6095524"/>
                  <a:gd name="connsiteY56" fmla="*/ 1409605 h 1424940"/>
                  <a:gd name="connsiteX57" fmla="*/ 3607880 w 6095524"/>
                  <a:gd name="connsiteY57" fmla="*/ 1411415 h 1424940"/>
                  <a:gd name="connsiteX58" fmla="*/ 3552825 w 6095524"/>
                  <a:gd name="connsiteY58" fmla="*/ 1411319 h 1424940"/>
                  <a:gd name="connsiteX59" fmla="*/ 3533680 w 6095524"/>
                  <a:gd name="connsiteY59" fmla="*/ 1410367 h 1424940"/>
                  <a:gd name="connsiteX60" fmla="*/ 3496818 w 6095524"/>
                  <a:gd name="connsiteY60" fmla="*/ 1398556 h 1424940"/>
                  <a:gd name="connsiteX61" fmla="*/ 3492437 w 6095524"/>
                  <a:gd name="connsiteY61" fmla="*/ 1397699 h 1424940"/>
                  <a:gd name="connsiteX62" fmla="*/ 3468243 w 6095524"/>
                  <a:gd name="connsiteY62" fmla="*/ 1393031 h 1424940"/>
                  <a:gd name="connsiteX63" fmla="*/ 3455003 w 6095524"/>
                  <a:gd name="connsiteY63" fmla="*/ 1391507 h 1424940"/>
                  <a:gd name="connsiteX64" fmla="*/ 3404711 w 6095524"/>
                  <a:gd name="connsiteY64" fmla="*/ 1381792 h 1424940"/>
                  <a:gd name="connsiteX65" fmla="*/ 3375756 w 6095524"/>
                  <a:gd name="connsiteY65" fmla="*/ 1377220 h 1424940"/>
                  <a:gd name="connsiteX66" fmla="*/ 3352324 w 6095524"/>
                  <a:gd name="connsiteY66" fmla="*/ 1377887 h 1424940"/>
                  <a:gd name="connsiteX67" fmla="*/ 3311176 w 6095524"/>
                  <a:gd name="connsiteY67" fmla="*/ 1378744 h 1424940"/>
                  <a:gd name="connsiteX68" fmla="*/ 3298031 w 6095524"/>
                  <a:gd name="connsiteY68" fmla="*/ 1380935 h 1424940"/>
                  <a:gd name="connsiteX69" fmla="*/ 3238595 w 6095524"/>
                  <a:gd name="connsiteY69" fmla="*/ 1374648 h 1424940"/>
                  <a:gd name="connsiteX70" fmla="*/ 3204686 w 6095524"/>
                  <a:gd name="connsiteY70" fmla="*/ 1374172 h 1424940"/>
                  <a:gd name="connsiteX71" fmla="*/ 3166491 w 6095524"/>
                  <a:gd name="connsiteY71" fmla="*/ 1366361 h 1424940"/>
                  <a:gd name="connsiteX72" fmla="*/ 3155347 w 6095524"/>
                  <a:gd name="connsiteY72" fmla="*/ 1366742 h 1424940"/>
                  <a:gd name="connsiteX73" fmla="*/ 3142869 w 6095524"/>
                  <a:gd name="connsiteY73" fmla="*/ 1367409 h 1424940"/>
                  <a:gd name="connsiteX74" fmla="*/ 3104578 w 6095524"/>
                  <a:gd name="connsiteY74" fmla="*/ 1367981 h 1424940"/>
                  <a:gd name="connsiteX75" fmla="*/ 3081337 w 6095524"/>
                  <a:gd name="connsiteY75" fmla="*/ 1370838 h 1424940"/>
                  <a:gd name="connsiteX76" fmla="*/ 3037047 w 6095524"/>
                  <a:gd name="connsiteY76" fmla="*/ 1369124 h 1424940"/>
                  <a:gd name="connsiteX77" fmla="*/ 3020663 w 6095524"/>
                  <a:gd name="connsiteY77" fmla="*/ 1371600 h 1424940"/>
                  <a:gd name="connsiteX78" fmla="*/ 2979230 w 6095524"/>
                  <a:gd name="connsiteY78" fmla="*/ 1371886 h 1424940"/>
                  <a:gd name="connsiteX79" fmla="*/ 2942082 w 6095524"/>
                  <a:gd name="connsiteY79" fmla="*/ 1370457 h 1424940"/>
                  <a:gd name="connsiteX80" fmla="*/ 2906268 w 6095524"/>
                  <a:gd name="connsiteY80" fmla="*/ 1371219 h 1424940"/>
                  <a:gd name="connsiteX81" fmla="*/ 2880646 w 6095524"/>
                  <a:gd name="connsiteY81" fmla="*/ 1374362 h 1424940"/>
                  <a:gd name="connsiteX82" fmla="*/ 2852833 w 6095524"/>
                  <a:gd name="connsiteY82" fmla="*/ 1376267 h 1424940"/>
                  <a:gd name="connsiteX83" fmla="*/ 2776157 w 6095524"/>
                  <a:gd name="connsiteY83" fmla="*/ 1387602 h 1424940"/>
                  <a:gd name="connsiteX84" fmla="*/ 2761965 w 6095524"/>
                  <a:gd name="connsiteY84" fmla="*/ 1384840 h 1424940"/>
                  <a:gd name="connsiteX85" fmla="*/ 2681383 w 6095524"/>
                  <a:gd name="connsiteY85" fmla="*/ 1382268 h 1424940"/>
                  <a:gd name="connsiteX86" fmla="*/ 2663857 w 6095524"/>
                  <a:gd name="connsiteY86" fmla="*/ 1382459 h 1424940"/>
                  <a:gd name="connsiteX87" fmla="*/ 2616803 w 6095524"/>
                  <a:gd name="connsiteY87" fmla="*/ 1371219 h 1424940"/>
                  <a:gd name="connsiteX88" fmla="*/ 2544223 w 6095524"/>
                  <a:gd name="connsiteY88" fmla="*/ 1389031 h 1424940"/>
                  <a:gd name="connsiteX89" fmla="*/ 2476309 w 6095524"/>
                  <a:gd name="connsiteY89" fmla="*/ 1411319 h 1424940"/>
                  <a:gd name="connsiteX90" fmla="*/ 2467737 w 6095524"/>
                  <a:gd name="connsiteY90" fmla="*/ 1414177 h 1424940"/>
                  <a:gd name="connsiteX91" fmla="*/ 2443353 w 6095524"/>
                  <a:gd name="connsiteY91" fmla="*/ 1419035 h 1424940"/>
                  <a:gd name="connsiteX92" fmla="*/ 2413159 w 6095524"/>
                  <a:gd name="connsiteY92" fmla="*/ 1420749 h 1424940"/>
                  <a:gd name="connsiteX93" fmla="*/ 2374868 w 6095524"/>
                  <a:gd name="connsiteY93" fmla="*/ 1424940 h 1424940"/>
                  <a:gd name="connsiteX94" fmla="*/ 2344198 w 6095524"/>
                  <a:gd name="connsiteY94" fmla="*/ 1419701 h 1424940"/>
                  <a:gd name="connsiteX95" fmla="*/ 2301335 w 6095524"/>
                  <a:gd name="connsiteY95" fmla="*/ 1411891 h 1424940"/>
                  <a:gd name="connsiteX96" fmla="*/ 2260949 w 6095524"/>
                  <a:gd name="connsiteY96" fmla="*/ 1404461 h 1424940"/>
                  <a:gd name="connsiteX97" fmla="*/ 2248186 w 6095524"/>
                  <a:gd name="connsiteY97" fmla="*/ 1413224 h 1424940"/>
                  <a:gd name="connsiteX98" fmla="*/ 2228469 w 6095524"/>
                  <a:gd name="connsiteY98" fmla="*/ 1420844 h 1424940"/>
                  <a:gd name="connsiteX99" fmla="*/ 2206562 w 6095524"/>
                  <a:gd name="connsiteY99" fmla="*/ 1411700 h 1424940"/>
                  <a:gd name="connsiteX100" fmla="*/ 2155317 w 6095524"/>
                  <a:gd name="connsiteY100" fmla="*/ 1392746 h 1424940"/>
                  <a:gd name="connsiteX101" fmla="*/ 2122932 w 6095524"/>
                  <a:gd name="connsiteY101" fmla="*/ 1391888 h 1424940"/>
                  <a:gd name="connsiteX102" fmla="*/ 2052542 w 6095524"/>
                  <a:gd name="connsiteY102" fmla="*/ 1383792 h 1424940"/>
                  <a:gd name="connsiteX103" fmla="*/ 2006537 w 6095524"/>
                  <a:gd name="connsiteY103" fmla="*/ 1372267 h 1424940"/>
                  <a:gd name="connsiteX104" fmla="*/ 1973486 w 6095524"/>
                  <a:gd name="connsiteY104" fmla="*/ 1359218 h 1424940"/>
                  <a:gd name="connsiteX105" fmla="*/ 1926146 w 6095524"/>
                  <a:gd name="connsiteY105" fmla="*/ 1342168 h 1424940"/>
                  <a:gd name="connsiteX106" fmla="*/ 1878616 w 6095524"/>
                  <a:gd name="connsiteY106" fmla="*/ 1333310 h 1424940"/>
                  <a:gd name="connsiteX107" fmla="*/ 1844231 w 6095524"/>
                  <a:gd name="connsiteY107" fmla="*/ 1322165 h 1424940"/>
                  <a:gd name="connsiteX108" fmla="*/ 1802225 w 6095524"/>
                  <a:gd name="connsiteY108" fmla="*/ 1314545 h 1424940"/>
                  <a:gd name="connsiteX109" fmla="*/ 1766983 w 6095524"/>
                  <a:gd name="connsiteY109" fmla="*/ 1314260 h 1424940"/>
                  <a:gd name="connsiteX110" fmla="*/ 1711738 w 6095524"/>
                  <a:gd name="connsiteY110" fmla="*/ 1315593 h 1424940"/>
                  <a:gd name="connsiteX111" fmla="*/ 1644111 w 6095524"/>
                  <a:gd name="connsiteY111" fmla="*/ 1292543 h 1424940"/>
                  <a:gd name="connsiteX112" fmla="*/ 1616774 w 6095524"/>
                  <a:gd name="connsiteY112" fmla="*/ 1287399 h 1424940"/>
                  <a:gd name="connsiteX113" fmla="*/ 1591056 w 6095524"/>
                  <a:gd name="connsiteY113" fmla="*/ 1285018 h 1424940"/>
                  <a:gd name="connsiteX114" fmla="*/ 1536478 w 6095524"/>
                  <a:gd name="connsiteY114" fmla="*/ 1269683 h 1424940"/>
                  <a:gd name="connsiteX115" fmla="*/ 1514285 w 6095524"/>
                  <a:gd name="connsiteY115" fmla="*/ 1264634 h 1424940"/>
                  <a:gd name="connsiteX116" fmla="*/ 1483233 w 6095524"/>
                  <a:gd name="connsiteY116" fmla="*/ 1264730 h 1424940"/>
                  <a:gd name="connsiteX117" fmla="*/ 1426750 w 6095524"/>
                  <a:gd name="connsiteY117" fmla="*/ 1257681 h 1424940"/>
                  <a:gd name="connsiteX118" fmla="*/ 1370362 w 6095524"/>
                  <a:gd name="connsiteY118" fmla="*/ 1237107 h 1424940"/>
                  <a:gd name="connsiteX119" fmla="*/ 1346454 w 6095524"/>
                  <a:gd name="connsiteY119" fmla="*/ 1239107 h 1424940"/>
                  <a:gd name="connsiteX120" fmla="*/ 1337882 w 6095524"/>
                  <a:gd name="connsiteY120" fmla="*/ 1238631 h 1424940"/>
                  <a:gd name="connsiteX121" fmla="*/ 1260825 w 6095524"/>
                  <a:gd name="connsiteY121" fmla="*/ 1227296 h 1424940"/>
                  <a:gd name="connsiteX122" fmla="*/ 1253109 w 6095524"/>
                  <a:gd name="connsiteY122" fmla="*/ 1226058 h 1424940"/>
                  <a:gd name="connsiteX123" fmla="*/ 1216915 w 6095524"/>
                  <a:gd name="connsiteY123" fmla="*/ 1215962 h 1424940"/>
                  <a:gd name="connsiteX124" fmla="*/ 1125664 w 6095524"/>
                  <a:gd name="connsiteY124" fmla="*/ 1209675 h 1424940"/>
                  <a:gd name="connsiteX125" fmla="*/ 1120045 w 6095524"/>
                  <a:gd name="connsiteY125" fmla="*/ 1208913 h 1424940"/>
                  <a:gd name="connsiteX126" fmla="*/ 1089469 w 6095524"/>
                  <a:gd name="connsiteY126" fmla="*/ 1213961 h 1424940"/>
                  <a:gd name="connsiteX127" fmla="*/ 1074325 w 6095524"/>
                  <a:gd name="connsiteY127" fmla="*/ 1221105 h 1424940"/>
                  <a:gd name="connsiteX128" fmla="*/ 1050703 w 6095524"/>
                  <a:gd name="connsiteY128" fmla="*/ 1228535 h 1424940"/>
                  <a:gd name="connsiteX129" fmla="*/ 1026700 w 6095524"/>
                  <a:gd name="connsiteY129" fmla="*/ 1231297 h 1424940"/>
                  <a:gd name="connsiteX130" fmla="*/ 986409 w 6095524"/>
                  <a:gd name="connsiteY130" fmla="*/ 1220057 h 1424940"/>
                  <a:gd name="connsiteX131" fmla="*/ 971741 w 6095524"/>
                  <a:gd name="connsiteY131" fmla="*/ 1218914 h 1424940"/>
                  <a:gd name="connsiteX132" fmla="*/ 939070 w 6095524"/>
                  <a:gd name="connsiteY132" fmla="*/ 1213485 h 1424940"/>
                  <a:gd name="connsiteX133" fmla="*/ 910495 w 6095524"/>
                  <a:gd name="connsiteY133" fmla="*/ 1213866 h 1424940"/>
                  <a:gd name="connsiteX134" fmla="*/ 887540 w 6095524"/>
                  <a:gd name="connsiteY134" fmla="*/ 1222534 h 1424940"/>
                  <a:gd name="connsiteX135" fmla="*/ 854202 w 6095524"/>
                  <a:gd name="connsiteY135" fmla="*/ 1224248 h 1424940"/>
                  <a:gd name="connsiteX136" fmla="*/ 832675 w 6095524"/>
                  <a:gd name="connsiteY136" fmla="*/ 1217962 h 1424940"/>
                  <a:gd name="connsiteX137" fmla="*/ 828294 w 6095524"/>
                  <a:gd name="connsiteY137" fmla="*/ 1217105 h 1424940"/>
                  <a:gd name="connsiteX138" fmla="*/ 772001 w 6095524"/>
                  <a:gd name="connsiteY138" fmla="*/ 1216723 h 1424940"/>
                  <a:gd name="connsiteX139" fmla="*/ 701707 w 6095524"/>
                  <a:gd name="connsiteY139" fmla="*/ 1235678 h 1424940"/>
                  <a:gd name="connsiteX140" fmla="*/ 690086 w 6095524"/>
                  <a:gd name="connsiteY140" fmla="*/ 1239679 h 1424940"/>
                  <a:gd name="connsiteX141" fmla="*/ 633412 w 6095524"/>
                  <a:gd name="connsiteY141" fmla="*/ 1246632 h 1424940"/>
                  <a:gd name="connsiteX142" fmla="*/ 603028 w 6095524"/>
                  <a:gd name="connsiteY142" fmla="*/ 1253681 h 1424940"/>
                  <a:gd name="connsiteX143" fmla="*/ 581120 w 6095524"/>
                  <a:gd name="connsiteY143" fmla="*/ 1254062 h 1424940"/>
                  <a:gd name="connsiteX144" fmla="*/ 554642 w 6095524"/>
                  <a:gd name="connsiteY144" fmla="*/ 1266539 h 1424940"/>
                  <a:gd name="connsiteX145" fmla="*/ 545973 w 6095524"/>
                  <a:gd name="connsiteY145" fmla="*/ 1271969 h 1424940"/>
                  <a:gd name="connsiteX146" fmla="*/ 535591 w 6095524"/>
                  <a:gd name="connsiteY146" fmla="*/ 1275207 h 1424940"/>
                  <a:gd name="connsiteX147" fmla="*/ 488538 w 6095524"/>
                  <a:gd name="connsiteY147" fmla="*/ 1285494 h 1424940"/>
                  <a:gd name="connsiteX148" fmla="*/ 480155 w 6095524"/>
                  <a:gd name="connsiteY148" fmla="*/ 1291304 h 1424940"/>
                  <a:gd name="connsiteX149" fmla="*/ 474535 w 6095524"/>
                  <a:gd name="connsiteY149" fmla="*/ 1294924 h 1424940"/>
                  <a:gd name="connsiteX150" fmla="*/ 428816 w 6095524"/>
                  <a:gd name="connsiteY150" fmla="*/ 1301020 h 1424940"/>
                  <a:gd name="connsiteX151" fmla="*/ 400241 w 6095524"/>
                  <a:gd name="connsiteY151" fmla="*/ 1318260 h 1424940"/>
                  <a:gd name="connsiteX152" fmla="*/ 392431 w 6095524"/>
                  <a:gd name="connsiteY152" fmla="*/ 1325594 h 1424940"/>
                  <a:gd name="connsiteX153" fmla="*/ 365093 w 6095524"/>
                  <a:gd name="connsiteY153" fmla="*/ 1336643 h 1424940"/>
                  <a:gd name="connsiteX154" fmla="*/ 273177 w 6095524"/>
                  <a:gd name="connsiteY154" fmla="*/ 1357884 h 1424940"/>
                  <a:gd name="connsiteX155" fmla="*/ 246888 w 6095524"/>
                  <a:gd name="connsiteY155" fmla="*/ 1350359 h 1424940"/>
                  <a:gd name="connsiteX156" fmla="*/ 196977 w 6095524"/>
                  <a:gd name="connsiteY156" fmla="*/ 1370552 h 1424940"/>
                  <a:gd name="connsiteX157" fmla="*/ 153352 w 6095524"/>
                  <a:gd name="connsiteY157" fmla="*/ 1381982 h 1424940"/>
                  <a:gd name="connsiteX158" fmla="*/ 137160 w 6095524"/>
                  <a:gd name="connsiteY158" fmla="*/ 1384745 h 1424940"/>
                  <a:gd name="connsiteX159" fmla="*/ 85917 w 6095524"/>
                  <a:gd name="connsiteY159" fmla="*/ 1389793 h 1424940"/>
                  <a:gd name="connsiteX160" fmla="*/ 59532 w 6095524"/>
                  <a:gd name="connsiteY160" fmla="*/ 1401223 h 1424940"/>
                  <a:gd name="connsiteX161" fmla="*/ 30325 w 6095524"/>
                  <a:gd name="connsiteY161" fmla="*/ 1409974 h 1424940"/>
                  <a:gd name="connsiteX162" fmla="*/ 0 w 6095524"/>
                  <a:gd name="connsiteY162" fmla="*/ 1412360 h 1424940"/>
                  <a:gd name="connsiteX163" fmla="*/ 0 w 6095524"/>
                  <a:gd name="connsiteY163" fmla="*/ 1058622 h 1424940"/>
                  <a:gd name="connsiteX164" fmla="*/ 17145 w 6095524"/>
                  <a:gd name="connsiteY164" fmla="*/ 1060228 h 1424940"/>
                  <a:gd name="connsiteX165" fmla="*/ 44672 w 6095524"/>
                  <a:gd name="connsiteY165" fmla="*/ 1066324 h 1424940"/>
                  <a:gd name="connsiteX166" fmla="*/ 84677 w 6095524"/>
                  <a:gd name="connsiteY166" fmla="*/ 1076230 h 1424940"/>
                  <a:gd name="connsiteX167" fmla="*/ 132017 w 6095524"/>
                  <a:gd name="connsiteY167" fmla="*/ 1064990 h 1424940"/>
                  <a:gd name="connsiteX168" fmla="*/ 136779 w 6095524"/>
                  <a:gd name="connsiteY168" fmla="*/ 1060323 h 1424940"/>
                  <a:gd name="connsiteX169" fmla="*/ 187547 w 6095524"/>
                  <a:gd name="connsiteY169" fmla="*/ 1049179 h 1424940"/>
                  <a:gd name="connsiteX170" fmla="*/ 270891 w 6095524"/>
                  <a:gd name="connsiteY170" fmla="*/ 1036415 h 1424940"/>
                  <a:gd name="connsiteX171" fmla="*/ 276320 w 6095524"/>
                  <a:gd name="connsiteY171" fmla="*/ 1035558 h 1424940"/>
                  <a:gd name="connsiteX172" fmla="*/ 323755 w 6095524"/>
                  <a:gd name="connsiteY172" fmla="*/ 1061561 h 1424940"/>
                  <a:gd name="connsiteX173" fmla="*/ 361855 w 6095524"/>
                  <a:gd name="connsiteY173" fmla="*/ 1057942 h 1424940"/>
                  <a:gd name="connsiteX174" fmla="*/ 379571 w 6095524"/>
                  <a:gd name="connsiteY174" fmla="*/ 1039939 h 1424940"/>
                  <a:gd name="connsiteX175" fmla="*/ 430530 w 6095524"/>
                  <a:gd name="connsiteY175" fmla="*/ 1025747 h 1424940"/>
                  <a:gd name="connsiteX176" fmla="*/ 493300 w 6095524"/>
                  <a:gd name="connsiteY176" fmla="*/ 1027176 h 1424940"/>
                  <a:gd name="connsiteX177" fmla="*/ 537782 w 6095524"/>
                  <a:gd name="connsiteY177" fmla="*/ 1025366 h 1424940"/>
                  <a:gd name="connsiteX178" fmla="*/ 562166 w 6095524"/>
                  <a:gd name="connsiteY178" fmla="*/ 1015746 h 1424940"/>
                  <a:gd name="connsiteX179" fmla="*/ 579596 w 6095524"/>
                  <a:gd name="connsiteY179" fmla="*/ 1016699 h 1424940"/>
                  <a:gd name="connsiteX180" fmla="*/ 612362 w 6095524"/>
                  <a:gd name="connsiteY180" fmla="*/ 1023557 h 1424940"/>
                  <a:gd name="connsiteX181" fmla="*/ 716090 w 6095524"/>
                  <a:gd name="connsiteY181" fmla="*/ 1031653 h 1424940"/>
                  <a:gd name="connsiteX182" fmla="*/ 758381 w 6095524"/>
                  <a:gd name="connsiteY182" fmla="*/ 1018985 h 1424940"/>
                  <a:gd name="connsiteX183" fmla="*/ 771049 w 6095524"/>
                  <a:gd name="connsiteY183" fmla="*/ 1018699 h 1424940"/>
                  <a:gd name="connsiteX184" fmla="*/ 799433 w 6095524"/>
                  <a:gd name="connsiteY184" fmla="*/ 1023652 h 1424940"/>
                  <a:gd name="connsiteX185" fmla="*/ 858012 w 6095524"/>
                  <a:gd name="connsiteY185" fmla="*/ 1020318 h 1424940"/>
                  <a:gd name="connsiteX186" fmla="*/ 879634 w 6095524"/>
                  <a:gd name="connsiteY186" fmla="*/ 1015270 h 1424940"/>
                  <a:gd name="connsiteX187" fmla="*/ 891635 w 6095524"/>
                  <a:gd name="connsiteY187" fmla="*/ 1012031 h 1424940"/>
                  <a:gd name="connsiteX188" fmla="*/ 953262 w 6095524"/>
                  <a:gd name="connsiteY188" fmla="*/ 1003078 h 1424940"/>
                  <a:gd name="connsiteX189" fmla="*/ 980694 w 6095524"/>
                  <a:gd name="connsiteY189" fmla="*/ 993458 h 1424940"/>
                  <a:gd name="connsiteX190" fmla="*/ 988124 w 6095524"/>
                  <a:gd name="connsiteY190" fmla="*/ 992029 h 1424940"/>
                  <a:gd name="connsiteX191" fmla="*/ 1028795 w 6095524"/>
                  <a:gd name="connsiteY191" fmla="*/ 996029 h 1424940"/>
                  <a:gd name="connsiteX192" fmla="*/ 1059275 w 6095524"/>
                  <a:gd name="connsiteY192" fmla="*/ 1011555 h 1424940"/>
                  <a:gd name="connsiteX193" fmla="*/ 1065181 w 6095524"/>
                  <a:gd name="connsiteY193" fmla="*/ 1016794 h 1424940"/>
                  <a:gd name="connsiteX194" fmla="*/ 1150144 w 6095524"/>
                  <a:gd name="connsiteY194" fmla="*/ 1014984 h 1424940"/>
                  <a:gd name="connsiteX195" fmla="*/ 1163193 w 6095524"/>
                  <a:gd name="connsiteY195" fmla="*/ 1012793 h 1424940"/>
                  <a:gd name="connsiteX196" fmla="*/ 1226249 w 6095524"/>
                  <a:gd name="connsiteY196" fmla="*/ 1021937 h 1424940"/>
                  <a:gd name="connsiteX197" fmla="*/ 1244632 w 6095524"/>
                  <a:gd name="connsiteY197" fmla="*/ 1023747 h 1424940"/>
                  <a:gd name="connsiteX198" fmla="*/ 1310545 w 6095524"/>
                  <a:gd name="connsiteY198" fmla="*/ 1031939 h 1424940"/>
                  <a:gd name="connsiteX199" fmla="*/ 1319879 w 6095524"/>
                  <a:gd name="connsiteY199" fmla="*/ 1024319 h 1424940"/>
                  <a:gd name="connsiteX200" fmla="*/ 1346740 w 6095524"/>
                  <a:gd name="connsiteY200" fmla="*/ 1005173 h 1424940"/>
                  <a:gd name="connsiteX201" fmla="*/ 1399699 w 6095524"/>
                  <a:gd name="connsiteY201" fmla="*/ 988219 h 1424940"/>
                  <a:gd name="connsiteX202" fmla="*/ 1414082 w 6095524"/>
                  <a:gd name="connsiteY202" fmla="*/ 989171 h 1424940"/>
                  <a:gd name="connsiteX203" fmla="*/ 1450467 w 6095524"/>
                  <a:gd name="connsiteY203" fmla="*/ 1017461 h 1424940"/>
                  <a:gd name="connsiteX204" fmla="*/ 1468184 w 6095524"/>
                  <a:gd name="connsiteY204" fmla="*/ 1028795 h 1424940"/>
                  <a:gd name="connsiteX205" fmla="*/ 1518476 w 6095524"/>
                  <a:gd name="connsiteY205" fmla="*/ 1049655 h 1424940"/>
                  <a:gd name="connsiteX206" fmla="*/ 1522667 w 6095524"/>
                  <a:gd name="connsiteY206" fmla="*/ 1053465 h 1424940"/>
                  <a:gd name="connsiteX207" fmla="*/ 1559814 w 6095524"/>
                  <a:gd name="connsiteY207" fmla="*/ 1098709 h 1424940"/>
                  <a:gd name="connsiteX208" fmla="*/ 1568196 w 6095524"/>
                  <a:gd name="connsiteY208" fmla="*/ 1106424 h 1424940"/>
                  <a:gd name="connsiteX209" fmla="*/ 1578293 w 6095524"/>
                  <a:gd name="connsiteY209" fmla="*/ 1118426 h 1424940"/>
                  <a:gd name="connsiteX210" fmla="*/ 1609820 w 6095524"/>
                  <a:gd name="connsiteY210" fmla="*/ 1141667 h 1424940"/>
                  <a:gd name="connsiteX211" fmla="*/ 1648873 w 6095524"/>
                  <a:gd name="connsiteY211" fmla="*/ 1149096 h 1424940"/>
                  <a:gd name="connsiteX212" fmla="*/ 1696022 w 6095524"/>
                  <a:gd name="connsiteY212" fmla="*/ 1160431 h 1424940"/>
                  <a:gd name="connsiteX213" fmla="*/ 1715739 w 6095524"/>
                  <a:gd name="connsiteY213" fmla="*/ 1168051 h 1424940"/>
                  <a:gd name="connsiteX214" fmla="*/ 1768602 w 6095524"/>
                  <a:gd name="connsiteY214" fmla="*/ 1182529 h 1424940"/>
                  <a:gd name="connsiteX215" fmla="*/ 1806321 w 6095524"/>
                  <a:gd name="connsiteY215" fmla="*/ 1194721 h 1424940"/>
                  <a:gd name="connsiteX216" fmla="*/ 1860709 w 6095524"/>
                  <a:gd name="connsiteY216" fmla="*/ 1201865 h 1424940"/>
                  <a:gd name="connsiteX217" fmla="*/ 1887093 w 6095524"/>
                  <a:gd name="connsiteY217" fmla="*/ 1202150 h 1424940"/>
                  <a:gd name="connsiteX218" fmla="*/ 1935575 w 6095524"/>
                  <a:gd name="connsiteY218" fmla="*/ 1238726 h 1424940"/>
                  <a:gd name="connsiteX219" fmla="*/ 1974247 w 6095524"/>
                  <a:gd name="connsiteY219" fmla="*/ 1262920 h 1424940"/>
                  <a:gd name="connsiteX220" fmla="*/ 2014919 w 6095524"/>
                  <a:gd name="connsiteY220" fmla="*/ 1251204 h 1424940"/>
                  <a:gd name="connsiteX221" fmla="*/ 2025968 w 6095524"/>
                  <a:gd name="connsiteY221" fmla="*/ 1240155 h 1424940"/>
                  <a:gd name="connsiteX222" fmla="*/ 2092643 w 6095524"/>
                  <a:gd name="connsiteY222" fmla="*/ 1229678 h 1424940"/>
                  <a:gd name="connsiteX223" fmla="*/ 2187893 w 6095524"/>
                  <a:gd name="connsiteY223" fmla="*/ 1229297 h 1424940"/>
                  <a:gd name="connsiteX224" fmla="*/ 2346294 w 6095524"/>
                  <a:gd name="connsiteY224" fmla="*/ 1205484 h 1424940"/>
                  <a:gd name="connsiteX225" fmla="*/ 2373916 w 6095524"/>
                  <a:gd name="connsiteY225" fmla="*/ 1194435 h 1424940"/>
                  <a:gd name="connsiteX226" fmla="*/ 2404967 w 6095524"/>
                  <a:gd name="connsiteY226" fmla="*/ 1191673 h 1424940"/>
                  <a:gd name="connsiteX227" fmla="*/ 2416874 w 6095524"/>
                  <a:gd name="connsiteY227" fmla="*/ 1198436 h 1424940"/>
                  <a:gd name="connsiteX228" fmla="*/ 2468975 w 6095524"/>
                  <a:gd name="connsiteY228" fmla="*/ 1208532 h 1424940"/>
                  <a:gd name="connsiteX229" fmla="*/ 2478882 w 6095524"/>
                  <a:gd name="connsiteY229" fmla="*/ 1208723 h 1424940"/>
                  <a:gd name="connsiteX230" fmla="*/ 2512791 w 6095524"/>
                  <a:gd name="connsiteY230" fmla="*/ 1204436 h 1424940"/>
                  <a:gd name="connsiteX231" fmla="*/ 2544223 w 6095524"/>
                  <a:gd name="connsiteY231" fmla="*/ 1201960 h 1424940"/>
                  <a:gd name="connsiteX232" fmla="*/ 2623471 w 6095524"/>
                  <a:gd name="connsiteY232" fmla="*/ 1210056 h 1424940"/>
                  <a:gd name="connsiteX233" fmla="*/ 2684241 w 6095524"/>
                  <a:gd name="connsiteY233" fmla="*/ 1208151 h 1424940"/>
                  <a:gd name="connsiteX234" fmla="*/ 2712244 w 6095524"/>
                  <a:gd name="connsiteY234" fmla="*/ 1210056 h 1424940"/>
                  <a:gd name="connsiteX235" fmla="*/ 2728055 w 6095524"/>
                  <a:gd name="connsiteY235" fmla="*/ 1212914 h 1424940"/>
                  <a:gd name="connsiteX236" fmla="*/ 2763869 w 6095524"/>
                  <a:gd name="connsiteY236" fmla="*/ 1232821 h 1424940"/>
                  <a:gd name="connsiteX237" fmla="*/ 2783491 w 6095524"/>
                  <a:gd name="connsiteY237" fmla="*/ 1237298 h 1424940"/>
                  <a:gd name="connsiteX238" fmla="*/ 2842546 w 6095524"/>
                  <a:gd name="connsiteY238" fmla="*/ 1236917 h 1424940"/>
                  <a:gd name="connsiteX239" fmla="*/ 2931128 w 6095524"/>
                  <a:gd name="connsiteY239" fmla="*/ 1206913 h 1424940"/>
                  <a:gd name="connsiteX240" fmla="*/ 2940368 w 6095524"/>
                  <a:gd name="connsiteY240" fmla="*/ 1202912 h 1424940"/>
                  <a:gd name="connsiteX241" fmla="*/ 2985421 w 6095524"/>
                  <a:gd name="connsiteY241" fmla="*/ 1197959 h 1424940"/>
                  <a:gd name="connsiteX242" fmla="*/ 3015996 w 6095524"/>
                  <a:gd name="connsiteY242" fmla="*/ 1204722 h 1424940"/>
                  <a:gd name="connsiteX243" fmla="*/ 3057621 w 6095524"/>
                  <a:gd name="connsiteY243" fmla="*/ 1218724 h 1424940"/>
                  <a:gd name="connsiteX244" fmla="*/ 3095054 w 6095524"/>
                  <a:gd name="connsiteY244" fmla="*/ 1230440 h 1424940"/>
                  <a:gd name="connsiteX245" fmla="*/ 3122295 w 6095524"/>
                  <a:gd name="connsiteY245" fmla="*/ 1243679 h 1424940"/>
                  <a:gd name="connsiteX246" fmla="*/ 3184589 w 6095524"/>
                  <a:gd name="connsiteY246" fmla="*/ 1253395 h 1424940"/>
                  <a:gd name="connsiteX247" fmla="*/ 3191066 w 6095524"/>
                  <a:gd name="connsiteY247" fmla="*/ 1255014 h 1424940"/>
                  <a:gd name="connsiteX248" fmla="*/ 3237929 w 6095524"/>
                  <a:gd name="connsiteY248" fmla="*/ 1243203 h 1424940"/>
                  <a:gd name="connsiteX249" fmla="*/ 3294221 w 6095524"/>
                  <a:gd name="connsiteY249" fmla="*/ 1231202 h 1424940"/>
                  <a:gd name="connsiteX250" fmla="*/ 3314319 w 6095524"/>
                  <a:gd name="connsiteY250" fmla="*/ 1235297 h 1424940"/>
                  <a:gd name="connsiteX251" fmla="*/ 3341846 w 6095524"/>
                  <a:gd name="connsiteY251" fmla="*/ 1241108 h 1424940"/>
                  <a:gd name="connsiteX252" fmla="*/ 3367373 w 6095524"/>
                  <a:gd name="connsiteY252" fmla="*/ 1238060 h 1424940"/>
                  <a:gd name="connsiteX253" fmla="*/ 3382899 w 6095524"/>
                  <a:gd name="connsiteY253" fmla="*/ 1237774 h 1424940"/>
                  <a:gd name="connsiteX254" fmla="*/ 3453765 w 6095524"/>
                  <a:gd name="connsiteY254" fmla="*/ 1273397 h 1424940"/>
                  <a:gd name="connsiteX255" fmla="*/ 3471767 w 6095524"/>
                  <a:gd name="connsiteY255" fmla="*/ 1276350 h 1424940"/>
                  <a:gd name="connsiteX256" fmla="*/ 3481959 w 6095524"/>
                  <a:gd name="connsiteY256" fmla="*/ 1280732 h 1424940"/>
                  <a:gd name="connsiteX257" fmla="*/ 3543396 w 6095524"/>
                  <a:gd name="connsiteY257" fmla="*/ 1324928 h 1424940"/>
                  <a:gd name="connsiteX258" fmla="*/ 3569494 w 6095524"/>
                  <a:gd name="connsiteY258" fmla="*/ 1333881 h 1424940"/>
                  <a:gd name="connsiteX259" fmla="*/ 3598164 w 6095524"/>
                  <a:gd name="connsiteY259" fmla="*/ 1332071 h 1424940"/>
                  <a:gd name="connsiteX260" fmla="*/ 3614738 w 6095524"/>
                  <a:gd name="connsiteY260" fmla="*/ 1328833 h 1424940"/>
                  <a:gd name="connsiteX261" fmla="*/ 3655886 w 6095524"/>
                  <a:gd name="connsiteY261" fmla="*/ 1300734 h 1424940"/>
                  <a:gd name="connsiteX262" fmla="*/ 3679317 w 6095524"/>
                  <a:gd name="connsiteY262" fmla="*/ 1301687 h 1424940"/>
                  <a:gd name="connsiteX263" fmla="*/ 3715893 w 6095524"/>
                  <a:gd name="connsiteY263" fmla="*/ 1321022 h 1424940"/>
                  <a:gd name="connsiteX264" fmla="*/ 3782282 w 6095524"/>
                  <a:gd name="connsiteY264" fmla="*/ 1329690 h 1424940"/>
                  <a:gd name="connsiteX265" fmla="*/ 3816001 w 6095524"/>
                  <a:gd name="connsiteY265" fmla="*/ 1302639 h 1424940"/>
                  <a:gd name="connsiteX266" fmla="*/ 3833431 w 6095524"/>
                  <a:gd name="connsiteY266" fmla="*/ 1276636 h 1424940"/>
                  <a:gd name="connsiteX267" fmla="*/ 3883819 w 6095524"/>
                  <a:gd name="connsiteY267" fmla="*/ 1246442 h 1424940"/>
                  <a:gd name="connsiteX268" fmla="*/ 3895821 w 6095524"/>
                  <a:gd name="connsiteY268" fmla="*/ 1257681 h 1424940"/>
                  <a:gd name="connsiteX269" fmla="*/ 3932778 w 6095524"/>
                  <a:gd name="connsiteY269" fmla="*/ 1262444 h 1424940"/>
                  <a:gd name="connsiteX270" fmla="*/ 3972782 w 6095524"/>
                  <a:gd name="connsiteY270" fmla="*/ 1262063 h 1424940"/>
                  <a:gd name="connsiteX271" fmla="*/ 4042505 w 6095524"/>
                  <a:gd name="connsiteY271" fmla="*/ 1267111 h 1424940"/>
                  <a:gd name="connsiteX272" fmla="*/ 4088892 w 6095524"/>
                  <a:gd name="connsiteY272" fmla="*/ 1238250 h 1424940"/>
                  <a:gd name="connsiteX273" fmla="*/ 4106609 w 6095524"/>
                  <a:gd name="connsiteY273" fmla="*/ 1226344 h 1424940"/>
                  <a:gd name="connsiteX274" fmla="*/ 4123182 w 6095524"/>
                  <a:gd name="connsiteY274" fmla="*/ 1218724 h 1424940"/>
                  <a:gd name="connsiteX275" fmla="*/ 4142328 w 6095524"/>
                  <a:gd name="connsiteY275" fmla="*/ 1214438 h 1424940"/>
                  <a:gd name="connsiteX276" fmla="*/ 4188524 w 6095524"/>
                  <a:gd name="connsiteY276" fmla="*/ 1198245 h 1424940"/>
                  <a:gd name="connsiteX277" fmla="*/ 4213860 w 6095524"/>
                  <a:gd name="connsiteY277" fmla="*/ 1182338 h 1424940"/>
                  <a:gd name="connsiteX278" fmla="*/ 4270820 w 6095524"/>
                  <a:gd name="connsiteY278" fmla="*/ 1167003 h 1424940"/>
                  <a:gd name="connsiteX279" fmla="*/ 4309587 w 6095524"/>
                  <a:gd name="connsiteY279" fmla="*/ 1153287 h 1424940"/>
                  <a:gd name="connsiteX280" fmla="*/ 4350449 w 6095524"/>
                  <a:gd name="connsiteY280" fmla="*/ 1129665 h 1424940"/>
                  <a:gd name="connsiteX281" fmla="*/ 4356164 w 6095524"/>
                  <a:gd name="connsiteY281" fmla="*/ 1126046 h 1424940"/>
                  <a:gd name="connsiteX282" fmla="*/ 4369880 w 6095524"/>
                  <a:gd name="connsiteY282" fmla="*/ 1110520 h 1424940"/>
                  <a:gd name="connsiteX283" fmla="*/ 4389787 w 6095524"/>
                  <a:gd name="connsiteY283" fmla="*/ 1057085 h 1424940"/>
                  <a:gd name="connsiteX284" fmla="*/ 4395502 w 6095524"/>
                  <a:gd name="connsiteY284" fmla="*/ 1046226 h 1424940"/>
                  <a:gd name="connsiteX285" fmla="*/ 4447413 w 6095524"/>
                  <a:gd name="connsiteY285" fmla="*/ 1009650 h 1424940"/>
                  <a:gd name="connsiteX286" fmla="*/ 4466654 w 6095524"/>
                  <a:gd name="connsiteY286" fmla="*/ 1013079 h 1424940"/>
                  <a:gd name="connsiteX287" fmla="*/ 4487894 w 6095524"/>
                  <a:gd name="connsiteY287" fmla="*/ 1025081 h 1424940"/>
                  <a:gd name="connsiteX288" fmla="*/ 4534472 w 6095524"/>
                  <a:gd name="connsiteY288" fmla="*/ 1028224 h 1424940"/>
                  <a:gd name="connsiteX289" fmla="*/ 4551903 w 6095524"/>
                  <a:gd name="connsiteY289" fmla="*/ 1022033 h 1424940"/>
                  <a:gd name="connsiteX290" fmla="*/ 4582382 w 6095524"/>
                  <a:gd name="connsiteY290" fmla="*/ 1005364 h 1424940"/>
                  <a:gd name="connsiteX291" fmla="*/ 4605909 w 6095524"/>
                  <a:gd name="connsiteY291" fmla="*/ 979551 h 1424940"/>
                  <a:gd name="connsiteX292" fmla="*/ 4640104 w 6095524"/>
                  <a:gd name="connsiteY292" fmla="*/ 936879 h 1424940"/>
                  <a:gd name="connsiteX293" fmla="*/ 4705731 w 6095524"/>
                  <a:gd name="connsiteY293" fmla="*/ 920591 h 1424940"/>
                  <a:gd name="connsiteX294" fmla="*/ 4730973 w 6095524"/>
                  <a:gd name="connsiteY294" fmla="*/ 915162 h 1424940"/>
                  <a:gd name="connsiteX295" fmla="*/ 4822794 w 6095524"/>
                  <a:gd name="connsiteY295" fmla="*/ 892397 h 1424940"/>
                  <a:gd name="connsiteX296" fmla="*/ 4830794 w 6095524"/>
                  <a:gd name="connsiteY296" fmla="*/ 891635 h 1424940"/>
                  <a:gd name="connsiteX297" fmla="*/ 4894421 w 6095524"/>
                  <a:gd name="connsiteY297" fmla="*/ 865442 h 1424940"/>
                  <a:gd name="connsiteX298" fmla="*/ 4909756 w 6095524"/>
                  <a:gd name="connsiteY298" fmla="*/ 858964 h 1424940"/>
                  <a:gd name="connsiteX299" fmla="*/ 4928521 w 6095524"/>
                  <a:gd name="connsiteY299" fmla="*/ 842391 h 1424940"/>
                  <a:gd name="connsiteX300" fmla="*/ 4945857 w 6095524"/>
                  <a:gd name="connsiteY300" fmla="*/ 795623 h 1424940"/>
                  <a:gd name="connsiteX301" fmla="*/ 4966145 w 6095524"/>
                  <a:gd name="connsiteY301" fmla="*/ 774287 h 1424940"/>
                  <a:gd name="connsiteX302" fmla="*/ 4980909 w 6095524"/>
                  <a:gd name="connsiteY302" fmla="*/ 761333 h 1424940"/>
                  <a:gd name="connsiteX303" fmla="*/ 4993862 w 6095524"/>
                  <a:gd name="connsiteY303" fmla="*/ 741712 h 1424940"/>
                  <a:gd name="connsiteX304" fmla="*/ 5006816 w 6095524"/>
                  <a:gd name="connsiteY304" fmla="*/ 694754 h 1424940"/>
                  <a:gd name="connsiteX305" fmla="*/ 5026724 w 6095524"/>
                  <a:gd name="connsiteY305" fmla="*/ 653129 h 1424940"/>
                  <a:gd name="connsiteX306" fmla="*/ 5062538 w 6095524"/>
                  <a:gd name="connsiteY306" fmla="*/ 630079 h 1424940"/>
                  <a:gd name="connsiteX307" fmla="*/ 5084731 w 6095524"/>
                  <a:gd name="connsiteY307" fmla="*/ 617982 h 1424940"/>
                  <a:gd name="connsiteX308" fmla="*/ 5172647 w 6095524"/>
                  <a:gd name="connsiteY308" fmla="*/ 630174 h 1424940"/>
                  <a:gd name="connsiteX309" fmla="*/ 5232654 w 6095524"/>
                  <a:gd name="connsiteY309" fmla="*/ 642080 h 1424940"/>
                  <a:gd name="connsiteX310" fmla="*/ 5252371 w 6095524"/>
                  <a:gd name="connsiteY310" fmla="*/ 637508 h 1424940"/>
                  <a:gd name="connsiteX311" fmla="*/ 5308092 w 6095524"/>
                  <a:gd name="connsiteY311" fmla="*/ 598646 h 1424940"/>
                  <a:gd name="connsiteX312" fmla="*/ 5363147 w 6095524"/>
                  <a:gd name="connsiteY312" fmla="*/ 581311 h 1424940"/>
                  <a:gd name="connsiteX313" fmla="*/ 5404580 w 6095524"/>
                  <a:gd name="connsiteY313" fmla="*/ 576358 h 1424940"/>
                  <a:gd name="connsiteX314" fmla="*/ 5440203 w 6095524"/>
                  <a:gd name="connsiteY314" fmla="*/ 572548 h 1424940"/>
                  <a:gd name="connsiteX315" fmla="*/ 5482971 w 6095524"/>
                  <a:gd name="connsiteY315" fmla="*/ 561880 h 1424940"/>
                  <a:gd name="connsiteX316" fmla="*/ 5507165 w 6095524"/>
                  <a:gd name="connsiteY316" fmla="*/ 550259 h 1424940"/>
                  <a:gd name="connsiteX317" fmla="*/ 5545645 w 6095524"/>
                  <a:gd name="connsiteY317" fmla="*/ 533591 h 1424940"/>
                  <a:gd name="connsiteX318" fmla="*/ 5585079 w 6095524"/>
                  <a:gd name="connsiteY318" fmla="*/ 511969 h 1424940"/>
                  <a:gd name="connsiteX319" fmla="*/ 5615368 w 6095524"/>
                  <a:gd name="connsiteY319" fmla="*/ 481679 h 1424940"/>
                  <a:gd name="connsiteX320" fmla="*/ 5631656 w 6095524"/>
                  <a:gd name="connsiteY320" fmla="*/ 456152 h 1424940"/>
                  <a:gd name="connsiteX321" fmla="*/ 5679377 w 6095524"/>
                  <a:gd name="connsiteY321" fmla="*/ 419576 h 1424940"/>
                  <a:gd name="connsiteX322" fmla="*/ 5722525 w 6095524"/>
                  <a:gd name="connsiteY322" fmla="*/ 350615 h 1424940"/>
                  <a:gd name="connsiteX323" fmla="*/ 5749576 w 6095524"/>
                  <a:gd name="connsiteY323" fmla="*/ 321945 h 1424940"/>
                  <a:gd name="connsiteX324" fmla="*/ 5764911 w 6095524"/>
                  <a:gd name="connsiteY324" fmla="*/ 313849 h 1424940"/>
                  <a:gd name="connsiteX325" fmla="*/ 5791009 w 6095524"/>
                  <a:gd name="connsiteY325" fmla="*/ 293942 h 1424940"/>
                  <a:gd name="connsiteX326" fmla="*/ 5806440 w 6095524"/>
                  <a:gd name="connsiteY326" fmla="*/ 279178 h 1424940"/>
                  <a:gd name="connsiteX327" fmla="*/ 5848636 w 6095524"/>
                  <a:gd name="connsiteY327" fmla="*/ 224885 h 1424940"/>
                  <a:gd name="connsiteX328" fmla="*/ 5861590 w 6095524"/>
                  <a:gd name="connsiteY328" fmla="*/ 208788 h 1424940"/>
                  <a:gd name="connsiteX329" fmla="*/ 5888355 w 6095524"/>
                  <a:gd name="connsiteY329" fmla="*/ 181166 h 1424940"/>
                  <a:gd name="connsiteX330" fmla="*/ 5900071 w 6095524"/>
                  <a:gd name="connsiteY330" fmla="*/ 172784 h 1424940"/>
                  <a:gd name="connsiteX331" fmla="*/ 5920740 w 6095524"/>
                  <a:gd name="connsiteY331" fmla="*/ 150305 h 1424940"/>
                  <a:gd name="connsiteX332" fmla="*/ 5969985 w 6095524"/>
                  <a:gd name="connsiteY332" fmla="*/ 91345 h 1424940"/>
                  <a:gd name="connsiteX333" fmla="*/ 5991130 w 6095524"/>
                  <a:gd name="connsiteY333" fmla="*/ 58293 h 1424940"/>
                  <a:gd name="connsiteX334" fmla="*/ 6033325 w 6095524"/>
                  <a:gd name="connsiteY334" fmla="*/ 33909 h 1424940"/>
                  <a:gd name="connsiteX335" fmla="*/ 6054376 w 6095524"/>
                  <a:gd name="connsiteY335" fmla="*/ 20955 h 1424940"/>
                  <a:gd name="connsiteX336" fmla="*/ 6095524 w 6095524"/>
                  <a:gd name="connsiteY336" fmla="*/ 0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6095524" h="142494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blipFill>
                <a:blip r:embed="rId2">
                  <a:alphaModFix amt="57000"/>
                  <a:extLst>
                    <a:ext uri="{28A0092B-C50C-407E-A947-70E740481C1C}">
                      <a14:useLocalDpi xmlns:a14="http://schemas.microsoft.com/office/drawing/2010/main" val="0"/>
                    </a:ext>
                  </a:extLst>
                </a:blip>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sp>
        <p:nvSpPr>
          <p:cNvPr id="2" name="Title 1">
            <a:extLst>
              <a:ext uri="{FF2B5EF4-FFF2-40B4-BE49-F238E27FC236}">
                <a16:creationId xmlns:a16="http://schemas.microsoft.com/office/drawing/2014/main" id="{2C47568D-61D6-2CB7-E6E0-68B904908DA3}"/>
              </a:ext>
            </a:extLst>
          </p:cNvPr>
          <p:cNvSpPr>
            <a:spLocks noGrp="1"/>
          </p:cNvSpPr>
          <p:nvPr>
            <p:ph type="title"/>
          </p:nvPr>
        </p:nvSpPr>
        <p:spPr>
          <a:xfrm>
            <a:off x="850725" y="1180533"/>
            <a:ext cx="7834746" cy="2308324"/>
          </a:xfrm>
        </p:spPr>
        <p:txBody>
          <a:bodyPr vert="horz" lIns="91440" tIns="45720" rIns="91440" bIns="45720" rtlCol="0" anchor="b">
            <a:normAutofit fontScale="90000"/>
          </a:bodyPr>
          <a:lstStyle/>
          <a:p>
            <a:r>
              <a:rPr lang="en-US" sz="7200" kern="1200" dirty="0">
                <a:solidFill>
                  <a:schemeClr val="bg1"/>
                </a:solidFill>
                <a:latin typeface="+mn-lt"/>
              </a:rPr>
              <a:t>Harwich and Dovercourt Floods January 31</a:t>
            </a:r>
            <a:r>
              <a:rPr lang="en-US" sz="7200" kern="1200" baseline="30000" dirty="0">
                <a:solidFill>
                  <a:schemeClr val="bg1"/>
                </a:solidFill>
                <a:latin typeface="+mn-lt"/>
              </a:rPr>
              <a:t>st</a:t>
            </a:r>
            <a:r>
              <a:rPr lang="en-US" sz="7200" kern="1200" dirty="0">
                <a:solidFill>
                  <a:schemeClr val="bg1"/>
                </a:solidFill>
                <a:latin typeface="+mn-lt"/>
              </a:rPr>
              <a:t> 1953</a:t>
            </a:r>
          </a:p>
        </p:txBody>
      </p:sp>
      <p:pic>
        <p:nvPicPr>
          <p:cNvPr id="11" name="Picture 10" descr="Logo, company name&#10;&#10;Description automatically generated">
            <a:extLst>
              <a:ext uri="{FF2B5EF4-FFF2-40B4-BE49-F238E27FC236}">
                <a16:creationId xmlns:a16="http://schemas.microsoft.com/office/drawing/2014/main" id="{C2F289FF-456A-41AF-8F86-FA63E3F58735}"/>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9970232" y="5725935"/>
            <a:ext cx="1024792" cy="693138"/>
          </a:xfrm>
          <a:prstGeom prst="rect">
            <a:avLst/>
          </a:prstGeom>
        </p:spPr>
      </p:pic>
      <p:pic>
        <p:nvPicPr>
          <p:cNvPr id="4" name="Picture 3" descr="A picture containing text, clipart&#10;&#10;Description automatically generated">
            <a:extLst>
              <a:ext uri="{FF2B5EF4-FFF2-40B4-BE49-F238E27FC236}">
                <a16:creationId xmlns:a16="http://schemas.microsoft.com/office/drawing/2014/main" id="{8F3601B2-4F1F-4104-9706-E19A8C419986}"/>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1129819" y="5729051"/>
            <a:ext cx="683490" cy="675353"/>
          </a:xfrm>
          <a:prstGeom prst="rect">
            <a:avLst/>
          </a:prstGeom>
        </p:spPr>
      </p:pic>
    </p:spTree>
    <p:extLst>
      <p:ext uri="{BB962C8B-B14F-4D97-AF65-F5344CB8AC3E}">
        <p14:creationId xmlns:p14="http://schemas.microsoft.com/office/powerpoint/2010/main" val="413668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43D7270-7CB3-4FEF-9510-C973D58E391B}"/>
              </a:ext>
            </a:extLst>
          </p:cNvPr>
          <p:cNvSpPr txBox="1"/>
          <p:nvPr/>
        </p:nvSpPr>
        <p:spPr>
          <a:xfrm>
            <a:off x="553861" y="706377"/>
            <a:ext cx="4155540" cy="5447645"/>
          </a:xfrm>
          <a:prstGeom prst="rect">
            <a:avLst/>
          </a:prstGeom>
          <a:noFill/>
        </p:spPr>
        <p:txBody>
          <a:bodyPr wrap="square" rtlCol="0">
            <a:spAutoFit/>
          </a:bodyPr>
          <a:lstStyle/>
          <a:p>
            <a:r>
              <a:rPr lang="en-GB" sz="2200" dirty="0">
                <a:solidFill>
                  <a:schemeClr val="bg1"/>
                </a:solidFill>
              </a:rPr>
              <a:t>At 11:45 PM, water suddenly broke over Stour Road and flooded the streets between the road and the railway. </a:t>
            </a:r>
          </a:p>
          <a:p>
            <a:endParaRPr lang="en-GB" sz="2200" dirty="0">
              <a:solidFill>
                <a:schemeClr val="bg1"/>
              </a:solidFill>
            </a:endParaRPr>
          </a:p>
          <a:p>
            <a:r>
              <a:rPr lang="en-GB" sz="2200" dirty="0">
                <a:solidFill>
                  <a:schemeClr val="bg1"/>
                </a:solidFill>
              </a:rPr>
              <a:t>By midnight, water was pouring into Harwich from three directions; over the esplanade, the Bathside sea wall and the Quay.  </a:t>
            </a:r>
          </a:p>
          <a:p>
            <a:endParaRPr lang="en-GB" sz="2200" dirty="0">
              <a:solidFill>
                <a:schemeClr val="bg1"/>
              </a:solidFill>
            </a:endParaRPr>
          </a:p>
          <a:p>
            <a:r>
              <a:rPr lang="en-GB" sz="2200" dirty="0">
                <a:solidFill>
                  <a:schemeClr val="bg1"/>
                </a:solidFill>
              </a:rPr>
              <a:t>Just after midnight, a huge wave came over the sea wall and Stour Road. Part of the Bathside sea wall collapsed and water rushed through the streets.</a:t>
            </a:r>
          </a:p>
          <a:p>
            <a:endParaRPr lang="en-GB" dirty="0">
              <a:solidFill>
                <a:schemeClr val="bg1"/>
              </a:solidFill>
            </a:endParaRPr>
          </a:p>
        </p:txBody>
      </p:sp>
      <p:pic>
        <p:nvPicPr>
          <p:cNvPr id="10" name="Picture 9">
            <a:extLst>
              <a:ext uri="{FF2B5EF4-FFF2-40B4-BE49-F238E27FC236}">
                <a16:creationId xmlns:a16="http://schemas.microsoft.com/office/drawing/2014/main" id="{E88D60A4-2E50-A003-1D58-58B77CCFF6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19949" y="417143"/>
            <a:ext cx="6005116" cy="4603431"/>
          </a:xfrm>
          <a:prstGeom prst="rect">
            <a:avLst/>
          </a:prstGeom>
        </p:spPr>
      </p:pic>
      <p:sp>
        <p:nvSpPr>
          <p:cNvPr id="3" name="TextBox 2">
            <a:extLst>
              <a:ext uri="{FF2B5EF4-FFF2-40B4-BE49-F238E27FC236}">
                <a16:creationId xmlns:a16="http://schemas.microsoft.com/office/drawing/2014/main" id="{1F187A95-5DCF-1F35-5966-D6E4BC43AF97}"/>
              </a:ext>
            </a:extLst>
          </p:cNvPr>
          <p:cNvSpPr txBox="1"/>
          <p:nvPr/>
        </p:nvSpPr>
        <p:spPr>
          <a:xfrm>
            <a:off x="4912837" y="5192364"/>
            <a:ext cx="6491763" cy="1446550"/>
          </a:xfrm>
          <a:prstGeom prst="rect">
            <a:avLst/>
          </a:prstGeom>
          <a:noFill/>
        </p:spPr>
        <p:txBody>
          <a:bodyPr wrap="square" rtlCol="0">
            <a:spAutoFit/>
          </a:bodyPr>
          <a:lstStyle/>
          <a:p>
            <a:r>
              <a:rPr lang="en-GB" sz="2200" dirty="0">
                <a:solidFill>
                  <a:schemeClr val="bg1"/>
                </a:solidFill>
              </a:rPr>
              <a:t>The only thing stopping the water now was the railway embankment but water swept over that  into the gardens of Fernlea Road. By 1:00 AM, the town was cut off by flooding.</a:t>
            </a:r>
          </a:p>
        </p:txBody>
      </p:sp>
    </p:spTree>
    <p:extLst>
      <p:ext uri="{BB962C8B-B14F-4D97-AF65-F5344CB8AC3E}">
        <p14:creationId xmlns:p14="http://schemas.microsoft.com/office/powerpoint/2010/main" val="42620183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61D3AED-CB32-3A42-794C-8F56D7173201}"/>
              </a:ext>
            </a:extLst>
          </p:cNvPr>
          <p:cNvSpPr>
            <a:spLocks noGrp="1"/>
          </p:cNvSpPr>
          <p:nvPr>
            <p:ph idx="1"/>
          </p:nvPr>
        </p:nvSpPr>
        <p:spPr>
          <a:xfrm>
            <a:off x="616527" y="606426"/>
            <a:ext cx="10918248" cy="2183428"/>
          </a:xfrm>
        </p:spPr>
        <p:txBody>
          <a:bodyPr>
            <a:normAutofit/>
          </a:bodyPr>
          <a:lstStyle/>
          <a:p>
            <a:pPr marL="0" indent="0">
              <a:buNone/>
            </a:pPr>
            <a:endParaRPr lang="en-GB" dirty="0"/>
          </a:p>
          <a:p>
            <a:endParaRPr lang="en-GB" dirty="0"/>
          </a:p>
        </p:txBody>
      </p:sp>
      <p:sp>
        <p:nvSpPr>
          <p:cNvPr id="7" name="TextBox 6">
            <a:extLst>
              <a:ext uri="{FF2B5EF4-FFF2-40B4-BE49-F238E27FC236}">
                <a16:creationId xmlns:a16="http://schemas.microsoft.com/office/drawing/2014/main" id="{32857CF2-9772-486F-B666-1A9B22879CD7}"/>
              </a:ext>
            </a:extLst>
          </p:cNvPr>
          <p:cNvSpPr txBox="1"/>
          <p:nvPr/>
        </p:nvSpPr>
        <p:spPr>
          <a:xfrm>
            <a:off x="5381412" y="1540483"/>
            <a:ext cx="5413227" cy="4893647"/>
          </a:xfrm>
          <a:prstGeom prst="rect">
            <a:avLst/>
          </a:prstGeom>
          <a:noFill/>
        </p:spPr>
        <p:txBody>
          <a:bodyPr wrap="square" rtlCol="0">
            <a:spAutoFit/>
          </a:bodyPr>
          <a:lstStyle/>
          <a:p>
            <a:r>
              <a:rPr lang="en-GB" sz="2800" i="1" dirty="0">
                <a:solidFill>
                  <a:schemeClr val="bg1"/>
                </a:solidFill>
              </a:rPr>
              <a:t>“It went on and on and eventually… </a:t>
            </a:r>
          </a:p>
          <a:p>
            <a:r>
              <a:rPr lang="en-GB" sz="2800" i="1" dirty="0">
                <a:solidFill>
                  <a:schemeClr val="bg1"/>
                </a:solidFill>
              </a:rPr>
              <a:t>the break came from the marshes at the back, what we call </a:t>
            </a:r>
            <a:r>
              <a:rPr lang="en-GB" sz="2800" i="1" dirty="0" err="1">
                <a:solidFill>
                  <a:schemeClr val="bg1"/>
                </a:solidFill>
              </a:rPr>
              <a:t>Bathside</a:t>
            </a:r>
            <a:r>
              <a:rPr lang="en-GB" sz="2800" i="1" dirty="0">
                <a:solidFill>
                  <a:schemeClr val="bg1"/>
                </a:solidFill>
              </a:rPr>
              <a:t>...</a:t>
            </a:r>
          </a:p>
          <a:p>
            <a:endParaRPr lang="en-GB" sz="2800" i="1" dirty="0">
              <a:solidFill>
                <a:schemeClr val="bg1"/>
              </a:solidFill>
            </a:endParaRPr>
          </a:p>
          <a:p>
            <a:r>
              <a:rPr lang="en-GB" sz="2800" i="1" dirty="0">
                <a:solidFill>
                  <a:schemeClr val="bg1"/>
                </a:solidFill>
              </a:rPr>
              <a:t>… there were panic stations I can tell you.”</a:t>
            </a:r>
          </a:p>
          <a:p>
            <a:endParaRPr lang="en-GB" sz="3200" dirty="0">
              <a:solidFill>
                <a:schemeClr val="bg1"/>
              </a:solidFill>
            </a:endParaRPr>
          </a:p>
          <a:p>
            <a:r>
              <a:rPr lang="en-GB" sz="3200" dirty="0">
                <a:solidFill>
                  <a:schemeClr val="bg1"/>
                </a:solidFill>
              </a:rPr>
              <a:t>Policeman Ken Alston</a:t>
            </a:r>
          </a:p>
          <a:p>
            <a:endParaRPr lang="en-GB" sz="2400" dirty="0">
              <a:solidFill>
                <a:schemeClr val="bg1"/>
              </a:solidFill>
            </a:endParaRPr>
          </a:p>
          <a:p>
            <a:r>
              <a:rPr lang="en-GB" sz="2000" dirty="0">
                <a:solidFill>
                  <a:schemeClr val="bg1"/>
                </a:solidFill>
              </a:rPr>
              <a:t> </a:t>
            </a:r>
          </a:p>
          <a:p>
            <a:endParaRPr lang="en-GB" dirty="0">
              <a:solidFill>
                <a:schemeClr val="bg1"/>
              </a:solidFill>
            </a:endParaRPr>
          </a:p>
          <a:p>
            <a:endParaRPr lang="en-GB" dirty="0">
              <a:solidFill>
                <a:schemeClr val="bg1"/>
              </a:solidFill>
            </a:endParaRPr>
          </a:p>
        </p:txBody>
      </p:sp>
      <p:pic>
        <p:nvPicPr>
          <p:cNvPr id="2" name="Kenneth Alston 2">
            <a:hlinkClick r:id="" action="ppaction://media"/>
            <a:extLst>
              <a:ext uri="{FF2B5EF4-FFF2-40B4-BE49-F238E27FC236}">
                <a16:creationId xmlns:a16="http://schemas.microsoft.com/office/drawing/2014/main" id="{23C922CD-FB65-48C8-80A6-D32906EB44C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011651" y="2382837"/>
            <a:ext cx="2092325" cy="2092325"/>
          </a:xfrm>
          <a:prstGeom prst="rect">
            <a:avLst/>
          </a:prstGeom>
        </p:spPr>
      </p:pic>
    </p:spTree>
    <p:extLst>
      <p:ext uri="{BB962C8B-B14F-4D97-AF65-F5344CB8AC3E}">
        <p14:creationId xmlns:p14="http://schemas.microsoft.com/office/powerpoint/2010/main" val="30780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56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F39DEE2-065C-E7A0-E77A-E8C5EE5391CF}"/>
              </a:ext>
            </a:extLst>
          </p:cNvPr>
          <p:cNvSpPr txBox="1"/>
          <p:nvPr/>
        </p:nvSpPr>
        <p:spPr>
          <a:xfrm>
            <a:off x="668693" y="342027"/>
            <a:ext cx="6294082" cy="3908762"/>
          </a:xfrm>
          <a:prstGeom prst="rect">
            <a:avLst/>
          </a:prstGeom>
          <a:noFill/>
        </p:spPr>
        <p:txBody>
          <a:bodyPr wrap="square">
            <a:spAutoFit/>
          </a:bodyPr>
          <a:lstStyle/>
          <a:p>
            <a:r>
              <a:rPr lang="en-GB" sz="3200" dirty="0">
                <a:solidFill>
                  <a:schemeClr val="bg1"/>
                </a:solidFill>
              </a:rPr>
              <a:t>Eight people died during the floods</a:t>
            </a:r>
          </a:p>
          <a:p>
            <a:endParaRPr lang="en-GB" sz="2400" dirty="0">
              <a:solidFill>
                <a:schemeClr val="bg1"/>
              </a:solidFill>
            </a:endParaRPr>
          </a:p>
          <a:p>
            <a:r>
              <a:rPr lang="en-GB" sz="2400" dirty="0">
                <a:solidFill>
                  <a:schemeClr val="bg1"/>
                </a:solidFill>
              </a:rPr>
              <a:t>Stanley Vincent, 53</a:t>
            </a:r>
          </a:p>
          <a:p>
            <a:r>
              <a:rPr lang="en-GB" sz="2400" dirty="0">
                <a:solidFill>
                  <a:schemeClr val="bg1"/>
                </a:solidFill>
              </a:rPr>
              <a:t>Frederick Shiplee, 74</a:t>
            </a:r>
          </a:p>
          <a:p>
            <a:r>
              <a:rPr lang="en-GB" sz="2400" dirty="0">
                <a:solidFill>
                  <a:schemeClr val="bg1"/>
                </a:solidFill>
              </a:rPr>
              <a:t>Lillian Shiplee, 63</a:t>
            </a:r>
          </a:p>
          <a:p>
            <a:r>
              <a:rPr lang="en-GB" sz="2400" dirty="0">
                <a:solidFill>
                  <a:schemeClr val="bg1"/>
                </a:solidFill>
              </a:rPr>
              <a:t>Gladys Bruce, 23</a:t>
            </a:r>
          </a:p>
          <a:p>
            <a:r>
              <a:rPr lang="en-GB" sz="2400" dirty="0">
                <a:solidFill>
                  <a:schemeClr val="bg1"/>
                </a:solidFill>
              </a:rPr>
              <a:t>Pauline Bruce, 16 months</a:t>
            </a:r>
          </a:p>
          <a:p>
            <a:r>
              <a:rPr lang="en-GB" sz="2400" dirty="0">
                <a:solidFill>
                  <a:schemeClr val="bg1"/>
                </a:solidFill>
              </a:rPr>
              <a:t>Edward Ellis, 68</a:t>
            </a:r>
          </a:p>
          <a:p>
            <a:r>
              <a:rPr lang="en-GB" sz="2400" dirty="0">
                <a:solidFill>
                  <a:schemeClr val="bg1"/>
                </a:solidFill>
              </a:rPr>
              <a:t>Walter Mallows, 60</a:t>
            </a:r>
          </a:p>
          <a:p>
            <a:r>
              <a:rPr lang="en-GB" sz="2400" dirty="0">
                <a:solidFill>
                  <a:schemeClr val="bg1"/>
                </a:solidFill>
              </a:rPr>
              <a:t>Pearl Lofts, 64</a:t>
            </a:r>
          </a:p>
        </p:txBody>
      </p:sp>
      <p:pic>
        <p:nvPicPr>
          <p:cNvPr id="5" name="Picture 4">
            <a:extLst>
              <a:ext uri="{FF2B5EF4-FFF2-40B4-BE49-F238E27FC236}">
                <a16:creationId xmlns:a16="http://schemas.microsoft.com/office/drawing/2014/main" id="{89415F01-038D-8BD8-42DE-EF0EEE0F4C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8769" y="1076325"/>
            <a:ext cx="5616597" cy="4705350"/>
          </a:xfrm>
          <a:prstGeom prst="rect">
            <a:avLst/>
          </a:prstGeom>
        </p:spPr>
      </p:pic>
      <p:sp>
        <p:nvSpPr>
          <p:cNvPr id="6" name="TextBox 5">
            <a:extLst>
              <a:ext uri="{FF2B5EF4-FFF2-40B4-BE49-F238E27FC236}">
                <a16:creationId xmlns:a16="http://schemas.microsoft.com/office/drawing/2014/main" id="{F016BBC0-73CA-605A-BF5C-3E74EADAE447}"/>
              </a:ext>
            </a:extLst>
          </p:cNvPr>
          <p:cNvSpPr txBox="1"/>
          <p:nvPr/>
        </p:nvSpPr>
        <p:spPr>
          <a:xfrm>
            <a:off x="1126634" y="5135344"/>
            <a:ext cx="4264003" cy="646331"/>
          </a:xfrm>
          <a:prstGeom prst="rect">
            <a:avLst/>
          </a:prstGeom>
          <a:noFill/>
        </p:spPr>
        <p:txBody>
          <a:bodyPr wrap="square" rtlCol="0">
            <a:spAutoFit/>
          </a:bodyPr>
          <a:lstStyle/>
          <a:p>
            <a:r>
              <a:rPr lang="en-GB" dirty="0">
                <a:solidFill>
                  <a:schemeClr val="bg1"/>
                </a:solidFill>
              </a:rPr>
              <a:t>There is a memorial to these people in the flood memorial garden on Wellington Road.</a:t>
            </a:r>
          </a:p>
        </p:txBody>
      </p:sp>
    </p:spTree>
    <p:extLst>
      <p:ext uri="{BB962C8B-B14F-4D97-AF65-F5344CB8AC3E}">
        <p14:creationId xmlns:p14="http://schemas.microsoft.com/office/powerpoint/2010/main" val="16074935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BFF9646-7D79-D40C-C3A5-1AD8CCA07DA2}"/>
              </a:ext>
            </a:extLst>
          </p:cNvPr>
          <p:cNvSpPr txBox="1"/>
          <p:nvPr/>
        </p:nvSpPr>
        <p:spPr>
          <a:xfrm>
            <a:off x="446344" y="204232"/>
            <a:ext cx="11299311" cy="830997"/>
          </a:xfrm>
          <a:prstGeom prst="rect">
            <a:avLst/>
          </a:prstGeom>
          <a:noFill/>
        </p:spPr>
        <p:txBody>
          <a:bodyPr wrap="square" rtlCol="0">
            <a:spAutoFit/>
          </a:bodyPr>
          <a:lstStyle/>
          <a:p>
            <a:r>
              <a:rPr lang="en-GB" sz="2400" dirty="0">
                <a:solidFill>
                  <a:schemeClr val="bg1"/>
                </a:solidFill>
              </a:rPr>
              <a:t>The new memorial garden will be officially opened on February 1</a:t>
            </a:r>
            <a:r>
              <a:rPr lang="en-GB" sz="2400" baseline="30000" dirty="0">
                <a:solidFill>
                  <a:schemeClr val="bg1"/>
                </a:solidFill>
              </a:rPr>
              <a:t>st</a:t>
            </a:r>
            <a:r>
              <a:rPr lang="en-GB" sz="2400" dirty="0">
                <a:solidFill>
                  <a:schemeClr val="bg1"/>
                </a:solidFill>
              </a:rPr>
              <a:t> 2023, 70 years after the flood.</a:t>
            </a:r>
          </a:p>
        </p:txBody>
      </p:sp>
      <p:pic>
        <p:nvPicPr>
          <p:cNvPr id="4" name="Picture 3">
            <a:extLst>
              <a:ext uri="{FF2B5EF4-FFF2-40B4-BE49-F238E27FC236}">
                <a16:creationId xmlns:a16="http://schemas.microsoft.com/office/drawing/2014/main" id="{7A6A570E-3A15-15A5-C8F1-B5E33EE0869C}"/>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380268" y="915070"/>
            <a:ext cx="7431464" cy="5573598"/>
          </a:xfrm>
          <a:prstGeom prst="rect">
            <a:avLst/>
          </a:prstGeom>
        </p:spPr>
      </p:pic>
    </p:spTree>
    <p:extLst>
      <p:ext uri="{BB962C8B-B14F-4D97-AF65-F5344CB8AC3E}">
        <p14:creationId xmlns:p14="http://schemas.microsoft.com/office/powerpoint/2010/main" val="15379090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2E8F9EB-9118-28A7-00A6-E8F9BC41748B}"/>
              </a:ext>
            </a:extLst>
          </p:cNvPr>
          <p:cNvSpPr>
            <a:spLocks noGrp="1"/>
          </p:cNvSpPr>
          <p:nvPr>
            <p:ph type="title"/>
          </p:nvPr>
        </p:nvSpPr>
        <p:spPr>
          <a:xfrm>
            <a:off x="836676" y="404185"/>
            <a:ext cx="10515600" cy="1234496"/>
          </a:xfrm>
        </p:spPr>
        <p:txBody>
          <a:bodyPr vert="horz" lIns="91440" tIns="45720" rIns="91440" bIns="45720" rtlCol="0" anchor="ctr">
            <a:normAutofit/>
          </a:bodyPr>
          <a:lstStyle/>
          <a:p>
            <a:r>
              <a:rPr lang="en-US" sz="5200" kern="1200" dirty="0">
                <a:solidFill>
                  <a:schemeClr val="bg1"/>
                </a:solidFill>
                <a:latin typeface="+mn-lt"/>
              </a:rPr>
              <a:t>The helpers</a:t>
            </a:r>
          </a:p>
        </p:txBody>
      </p:sp>
      <p:sp>
        <p:nvSpPr>
          <p:cNvPr id="3" name="TextBox 2">
            <a:extLst>
              <a:ext uri="{FF2B5EF4-FFF2-40B4-BE49-F238E27FC236}">
                <a16:creationId xmlns:a16="http://schemas.microsoft.com/office/drawing/2014/main" id="{8D5AF59E-E33A-FF2F-B2FB-9DFE35164AF1}"/>
              </a:ext>
            </a:extLst>
          </p:cNvPr>
          <p:cNvSpPr txBox="1"/>
          <p:nvPr/>
        </p:nvSpPr>
        <p:spPr>
          <a:xfrm>
            <a:off x="8181267" y="1064664"/>
            <a:ext cx="3507524" cy="3416320"/>
          </a:xfrm>
          <a:prstGeom prst="rect">
            <a:avLst/>
          </a:prstGeom>
          <a:noFill/>
        </p:spPr>
        <p:txBody>
          <a:bodyPr wrap="square" rtlCol="0">
            <a:spAutoFit/>
          </a:bodyPr>
          <a:lstStyle/>
          <a:p>
            <a:r>
              <a:rPr lang="en-GB" sz="2400" dirty="0">
                <a:solidFill>
                  <a:schemeClr val="bg1"/>
                </a:solidFill>
              </a:rPr>
              <a:t>Lots of people helped as soon as they could. During the night the police, firefighters and other people knocked on doors and shouted to warn people what was happening. </a:t>
            </a:r>
          </a:p>
          <a:p>
            <a:endParaRPr lang="en-GB" sz="2400" dirty="0">
              <a:solidFill>
                <a:schemeClr val="bg1"/>
              </a:solidFill>
            </a:endParaRPr>
          </a:p>
        </p:txBody>
      </p:sp>
      <p:sp>
        <p:nvSpPr>
          <p:cNvPr id="17" name="TextBox 16">
            <a:extLst>
              <a:ext uri="{FF2B5EF4-FFF2-40B4-BE49-F238E27FC236}">
                <a16:creationId xmlns:a16="http://schemas.microsoft.com/office/drawing/2014/main" id="{BC1E602A-E39F-86C1-53F5-946DFE86F585}"/>
              </a:ext>
            </a:extLst>
          </p:cNvPr>
          <p:cNvSpPr txBox="1"/>
          <p:nvPr/>
        </p:nvSpPr>
        <p:spPr>
          <a:xfrm>
            <a:off x="8181267" y="6084483"/>
            <a:ext cx="4520241" cy="369332"/>
          </a:xfrm>
          <a:prstGeom prst="rect">
            <a:avLst/>
          </a:prstGeom>
          <a:noFill/>
        </p:spPr>
        <p:txBody>
          <a:bodyPr wrap="square" rtlCol="0">
            <a:spAutoFit/>
          </a:bodyPr>
          <a:lstStyle/>
          <a:p>
            <a:r>
              <a:rPr lang="en-GB" dirty="0">
                <a:solidFill>
                  <a:schemeClr val="bg1"/>
                </a:solidFill>
              </a:rPr>
              <a:t>Rescue from the back of Albert St</a:t>
            </a:r>
          </a:p>
        </p:txBody>
      </p:sp>
      <p:pic>
        <p:nvPicPr>
          <p:cNvPr id="7" name="Picture 6">
            <a:extLst>
              <a:ext uri="{FF2B5EF4-FFF2-40B4-BE49-F238E27FC236}">
                <a16:creationId xmlns:a16="http://schemas.microsoft.com/office/drawing/2014/main" id="{C790A7F2-4DDE-C9C9-585C-5C21C33054E9}"/>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838199" y="1889044"/>
            <a:ext cx="7042789" cy="4564771"/>
          </a:xfrm>
          <a:prstGeom prst="rect">
            <a:avLst/>
          </a:prstGeom>
        </p:spPr>
      </p:pic>
      <p:sp>
        <p:nvSpPr>
          <p:cNvPr id="8" name="TextBox 7">
            <a:extLst>
              <a:ext uri="{FF2B5EF4-FFF2-40B4-BE49-F238E27FC236}">
                <a16:creationId xmlns:a16="http://schemas.microsoft.com/office/drawing/2014/main" id="{C13B5930-47F0-F84D-8E02-269A1F832315}"/>
              </a:ext>
            </a:extLst>
          </p:cNvPr>
          <p:cNvSpPr txBox="1"/>
          <p:nvPr/>
        </p:nvSpPr>
        <p:spPr>
          <a:xfrm>
            <a:off x="8185473" y="4475717"/>
            <a:ext cx="2769079" cy="1200329"/>
          </a:xfrm>
          <a:prstGeom prst="rect">
            <a:avLst/>
          </a:prstGeom>
          <a:noFill/>
        </p:spPr>
        <p:txBody>
          <a:bodyPr wrap="square" rtlCol="0">
            <a:spAutoFit/>
          </a:bodyPr>
          <a:lstStyle/>
          <a:p>
            <a:r>
              <a:rPr lang="en-GB" sz="1800" dirty="0">
                <a:solidFill>
                  <a:schemeClr val="bg1"/>
                </a:solidFill>
              </a:rPr>
              <a:t>As soon as it was light people started checking houses and rescuing people who were stuck.  </a:t>
            </a:r>
          </a:p>
        </p:txBody>
      </p:sp>
    </p:spTree>
    <p:extLst>
      <p:ext uri="{BB962C8B-B14F-4D97-AF65-F5344CB8AC3E}">
        <p14:creationId xmlns:p14="http://schemas.microsoft.com/office/powerpoint/2010/main" val="31338348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0F7C5AC-8859-6B9D-2EAE-94B6B6070726}"/>
              </a:ext>
            </a:extLst>
          </p:cNvPr>
          <p:cNvPicPr>
            <a:picLocks noGrp="1" noChangeAspect="1"/>
          </p:cNvPicPr>
          <p:nvPr>
            <p:ph idx="1"/>
          </p:nvPr>
        </p:nvPicPr>
        <p:blipFill>
          <a:blip r:embed="rId2" cstate="screen">
            <a:extLst>
              <a:ext uri="{28A0092B-C50C-407E-A947-70E740481C1C}">
                <a14:useLocalDpi xmlns:a14="http://schemas.microsoft.com/office/drawing/2010/main" val="0"/>
              </a:ext>
            </a:extLst>
          </a:blip>
          <a:stretch>
            <a:fillRect/>
          </a:stretch>
        </p:blipFill>
        <p:spPr>
          <a:xfrm>
            <a:off x="4244016" y="450104"/>
            <a:ext cx="7260918" cy="5036296"/>
          </a:xfrm>
          <a:prstGeom prst="rect">
            <a:avLst/>
          </a:prstGeom>
        </p:spPr>
      </p:pic>
      <p:sp>
        <p:nvSpPr>
          <p:cNvPr id="5" name="TextBox 4">
            <a:extLst>
              <a:ext uri="{FF2B5EF4-FFF2-40B4-BE49-F238E27FC236}">
                <a16:creationId xmlns:a16="http://schemas.microsoft.com/office/drawing/2014/main" id="{C2552078-7CEE-2FE3-3408-CAE87E85C425}"/>
              </a:ext>
            </a:extLst>
          </p:cNvPr>
          <p:cNvSpPr txBox="1"/>
          <p:nvPr/>
        </p:nvSpPr>
        <p:spPr>
          <a:xfrm>
            <a:off x="312033" y="523994"/>
            <a:ext cx="3788913" cy="3416320"/>
          </a:xfrm>
          <a:prstGeom prst="rect">
            <a:avLst/>
          </a:prstGeom>
          <a:noFill/>
        </p:spPr>
        <p:txBody>
          <a:bodyPr wrap="square" rtlCol="0">
            <a:spAutoFit/>
          </a:bodyPr>
          <a:lstStyle/>
          <a:p>
            <a:r>
              <a:rPr lang="en-GB" sz="2400" dirty="0">
                <a:solidFill>
                  <a:schemeClr val="bg1"/>
                </a:solidFill>
              </a:rPr>
              <a:t>The police, fire brigade, sailors, boys training to join the Navy, the St John’s Ambulance Brigade, the Red Cross, fishermen and local residents all worked together and used any boats they could find to help people.</a:t>
            </a:r>
          </a:p>
        </p:txBody>
      </p:sp>
      <p:sp>
        <p:nvSpPr>
          <p:cNvPr id="7" name="TextBox 6">
            <a:extLst>
              <a:ext uri="{FF2B5EF4-FFF2-40B4-BE49-F238E27FC236}">
                <a16:creationId xmlns:a16="http://schemas.microsoft.com/office/drawing/2014/main" id="{FDFFAA0E-370B-4BD1-BDA2-020E6497CC99}"/>
              </a:ext>
            </a:extLst>
          </p:cNvPr>
          <p:cNvSpPr txBox="1"/>
          <p:nvPr/>
        </p:nvSpPr>
        <p:spPr>
          <a:xfrm>
            <a:off x="4244016" y="5626949"/>
            <a:ext cx="3925019" cy="369332"/>
          </a:xfrm>
          <a:prstGeom prst="rect">
            <a:avLst/>
          </a:prstGeom>
          <a:noFill/>
        </p:spPr>
        <p:txBody>
          <a:bodyPr wrap="square" rtlCol="0">
            <a:spAutoFit/>
          </a:bodyPr>
          <a:lstStyle/>
          <a:p>
            <a:r>
              <a:rPr lang="en-GB" dirty="0">
                <a:solidFill>
                  <a:schemeClr val="bg1"/>
                </a:solidFill>
              </a:rPr>
              <a:t>Main Road</a:t>
            </a:r>
          </a:p>
        </p:txBody>
      </p:sp>
    </p:spTree>
    <p:extLst>
      <p:ext uri="{BB962C8B-B14F-4D97-AF65-F5344CB8AC3E}">
        <p14:creationId xmlns:p14="http://schemas.microsoft.com/office/powerpoint/2010/main" val="3630946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61D3AED-CB32-3A42-794C-8F56D7173201}"/>
              </a:ext>
            </a:extLst>
          </p:cNvPr>
          <p:cNvSpPr>
            <a:spLocks noGrp="1"/>
          </p:cNvSpPr>
          <p:nvPr>
            <p:ph idx="1"/>
          </p:nvPr>
        </p:nvSpPr>
        <p:spPr>
          <a:xfrm>
            <a:off x="616527" y="606426"/>
            <a:ext cx="10918248" cy="2183428"/>
          </a:xfrm>
        </p:spPr>
        <p:txBody>
          <a:bodyPr>
            <a:normAutofit/>
          </a:bodyPr>
          <a:lstStyle/>
          <a:p>
            <a:pPr marL="0" indent="0">
              <a:buNone/>
            </a:pPr>
            <a:endParaRPr lang="en-GB" dirty="0"/>
          </a:p>
          <a:p>
            <a:endParaRPr lang="en-GB" dirty="0"/>
          </a:p>
        </p:txBody>
      </p:sp>
      <p:sp>
        <p:nvSpPr>
          <p:cNvPr id="7" name="TextBox 6">
            <a:extLst>
              <a:ext uri="{FF2B5EF4-FFF2-40B4-BE49-F238E27FC236}">
                <a16:creationId xmlns:a16="http://schemas.microsoft.com/office/drawing/2014/main" id="{32857CF2-9772-486F-B666-1A9B22879CD7}"/>
              </a:ext>
            </a:extLst>
          </p:cNvPr>
          <p:cNvSpPr txBox="1"/>
          <p:nvPr/>
        </p:nvSpPr>
        <p:spPr>
          <a:xfrm>
            <a:off x="5535651" y="1036548"/>
            <a:ext cx="5918200" cy="6063198"/>
          </a:xfrm>
          <a:prstGeom prst="rect">
            <a:avLst/>
          </a:prstGeom>
          <a:noFill/>
        </p:spPr>
        <p:txBody>
          <a:bodyPr wrap="square" rtlCol="0">
            <a:spAutoFit/>
          </a:bodyPr>
          <a:lstStyle/>
          <a:p>
            <a:r>
              <a:rPr lang="en-GB" sz="2800" i="1" dirty="0">
                <a:solidFill>
                  <a:schemeClr val="bg1"/>
                </a:solidFill>
              </a:rPr>
              <a:t>“Now I can’t really remember actually what time it was when we was rescued by the Army…</a:t>
            </a:r>
          </a:p>
          <a:p>
            <a:endParaRPr lang="en-GB" sz="2800" i="1" dirty="0">
              <a:solidFill>
                <a:schemeClr val="bg1"/>
              </a:solidFill>
            </a:endParaRPr>
          </a:p>
          <a:p>
            <a:r>
              <a:rPr lang="en-GB" sz="2800" i="1" dirty="0">
                <a:solidFill>
                  <a:schemeClr val="bg1"/>
                </a:solidFill>
              </a:rPr>
              <a:t>… and this sergeant, he looked at me, and he put is arms out like that and he said, ‘You’ll be alright, son’.”</a:t>
            </a:r>
          </a:p>
          <a:p>
            <a:endParaRPr lang="en-GB" sz="2800" dirty="0">
              <a:solidFill>
                <a:schemeClr val="bg1"/>
              </a:solidFill>
            </a:endParaRPr>
          </a:p>
          <a:p>
            <a:r>
              <a:rPr lang="en-GB" sz="2800" dirty="0">
                <a:solidFill>
                  <a:schemeClr val="bg1"/>
                </a:solidFill>
              </a:rPr>
              <a:t>Ray </a:t>
            </a:r>
            <a:r>
              <a:rPr lang="en-GB" sz="2800" dirty="0" err="1">
                <a:solidFill>
                  <a:schemeClr val="bg1"/>
                </a:solidFill>
              </a:rPr>
              <a:t>Chippington</a:t>
            </a:r>
            <a:r>
              <a:rPr lang="en-GB" sz="2800" dirty="0">
                <a:solidFill>
                  <a:schemeClr val="bg1"/>
                </a:solidFill>
              </a:rPr>
              <a:t>, who was rescued from the bedroom window of his family home</a:t>
            </a:r>
          </a:p>
          <a:p>
            <a:endParaRPr lang="en-GB" sz="2400" dirty="0">
              <a:solidFill>
                <a:schemeClr val="bg1"/>
              </a:solidFill>
            </a:endParaRPr>
          </a:p>
          <a:p>
            <a:r>
              <a:rPr lang="en-GB" sz="2000" dirty="0">
                <a:solidFill>
                  <a:schemeClr val="bg1"/>
                </a:solidFill>
              </a:rPr>
              <a:t> </a:t>
            </a:r>
          </a:p>
          <a:p>
            <a:endParaRPr lang="en-GB" dirty="0">
              <a:solidFill>
                <a:schemeClr val="bg1"/>
              </a:solidFill>
            </a:endParaRPr>
          </a:p>
          <a:p>
            <a:endParaRPr lang="en-GB" dirty="0">
              <a:solidFill>
                <a:schemeClr val="bg1"/>
              </a:solidFill>
            </a:endParaRPr>
          </a:p>
        </p:txBody>
      </p:sp>
      <p:pic>
        <p:nvPicPr>
          <p:cNvPr id="4" name="Ray Chippington">
            <a:hlinkClick r:id="" action="ppaction://media"/>
            <a:extLst>
              <a:ext uri="{FF2B5EF4-FFF2-40B4-BE49-F238E27FC236}">
                <a16:creationId xmlns:a16="http://schemas.microsoft.com/office/drawing/2014/main" id="{097F776F-71F1-46A1-A1AF-AD185842ED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984375" y="2337286"/>
            <a:ext cx="2183428" cy="2183428"/>
          </a:xfrm>
          <a:prstGeom prst="rect">
            <a:avLst/>
          </a:prstGeom>
        </p:spPr>
      </p:pic>
    </p:spTree>
    <p:extLst>
      <p:ext uri="{BB962C8B-B14F-4D97-AF65-F5344CB8AC3E}">
        <p14:creationId xmlns:p14="http://schemas.microsoft.com/office/powerpoint/2010/main" val="2533780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148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09C6C3BC-1C88-3A02-FAA5-6CDC675A1F2C}"/>
              </a:ext>
            </a:extLst>
          </p:cNvPr>
          <p:cNvPicPr>
            <a:picLocks noGrp="1" noChangeAspect="1"/>
          </p:cNvPicPr>
          <p:nvPr>
            <p:ph idx="1"/>
          </p:nvPr>
        </p:nvPicPr>
        <p:blipFill>
          <a:blip r:embed="rId2" cstate="screen">
            <a:extLst>
              <a:ext uri="{28A0092B-C50C-407E-A947-70E740481C1C}">
                <a14:useLocalDpi xmlns:a14="http://schemas.microsoft.com/office/drawing/2010/main" val="0"/>
              </a:ext>
            </a:extLst>
          </a:blip>
          <a:stretch>
            <a:fillRect/>
          </a:stretch>
        </p:blipFill>
        <p:spPr>
          <a:xfrm>
            <a:off x="623848" y="323114"/>
            <a:ext cx="7808951" cy="5189535"/>
          </a:xfrm>
        </p:spPr>
      </p:pic>
      <p:sp>
        <p:nvSpPr>
          <p:cNvPr id="8" name="TextBox 7">
            <a:extLst>
              <a:ext uri="{FF2B5EF4-FFF2-40B4-BE49-F238E27FC236}">
                <a16:creationId xmlns:a16="http://schemas.microsoft.com/office/drawing/2014/main" id="{40DE12F8-46BA-243C-FA07-C9D1B6EA20CC}"/>
              </a:ext>
            </a:extLst>
          </p:cNvPr>
          <p:cNvSpPr txBox="1"/>
          <p:nvPr/>
        </p:nvSpPr>
        <p:spPr>
          <a:xfrm>
            <a:off x="8675342" y="504191"/>
            <a:ext cx="3344217" cy="4154984"/>
          </a:xfrm>
          <a:prstGeom prst="rect">
            <a:avLst/>
          </a:prstGeom>
          <a:noFill/>
        </p:spPr>
        <p:txBody>
          <a:bodyPr wrap="square" rtlCol="0">
            <a:spAutoFit/>
          </a:bodyPr>
          <a:lstStyle/>
          <a:p>
            <a:r>
              <a:rPr lang="en-GB" sz="2400" dirty="0">
                <a:solidFill>
                  <a:schemeClr val="bg1"/>
                </a:solidFill>
              </a:rPr>
              <a:t>Can you see that some of these boats have numbers on them? This is because they were taken from the local boating lake. The paddle boats were too small for rescue but they were turned upside down to make a pier that people could walk across.</a:t>
            </a:r>
          </a:p>
        </p:txBody>
      </p:sp>
      <p:sp>
        <p:nvSpPr>
          <p:cNvPr id="10" name="TextBox 9">
            <a:extLst>
              <a:ext uri="{FF2B5EF4-FFF2-40B4-BE49-F238E27FC236}">
                <a16:creationId xmlns:a16="http://schemas.microsoft.com/office/drawing/2014/main" id="{4571E2EC-72B2-8824-6624-C440D32DF2B7}"/>
              </a:ext>
            </a:extLst>
          </p:cNvPr>
          <p:cNvSpPr txBox="1"/>
          <p:nvPr/>
        </p:nvSpPr>
        <p:spPr>
          <a:xfrm>
            <a:off x="603304" y="5601549"/>
            <a:ext cx="3925019" cy="369332"/>
          </a:xfrm>
          <a:prstGeom prst="rect">
            <a:avLst/>
          </a:prstGeom>
          <a:noFill/>
        </p:spPr>
        <p:txBody>
          <a:bodyPr wrap="square" rtlCol="0">
            <a:spAutoFit/>
          </a:bodyPr>
          <a:lstStyle/>
          <a:p>
            <a:r>
              <a:rPr lang="en-GB" dirty="0">
                <a:solidFill>
                  <a:schemeClr val="bg1"/>
                </a:solidFill>
              </a:rPr>
              <a:t>Main Road</a:t>
            </a:r>
          </a:p>
        </p:txBody>
      </p:sp>
    </p:spTree>
    <p:extLst>
      <p:ext uri="{BB962C8B-B14F-4D97-AF65-F5344CB8AC3E}">
        <p14:creationId xmlns:p14="http://schemas.microsoft.com/office/powerpoint/2010/main" val="30002828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985134-5449-F67E-199A-8060B47E38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3192" y="1177281"/>
            <a:ext cx="9643377" cy="4310590"/>
          </a:xfrm>
          <a:prstGeom prst="rect">
            <a:avLst/>
          </a:prstGeom>
        </p:spPr>
      </p:pic>
      <p:sp>
        <p:nvSpPr>
          <p:cNvPr id="8" name="TextBox 7">
            <a:extLst>
              <a:ext uri="{FF2B5EF4-FFF2-40B4-BE49-F238E27FC236}">
                <a16:creationId xmlns:a16="http://schemas.microsoft.com/office/drawing/2014/main" id="{1D199B6C-AD58-0B0E-054B-530B2BE1CE29}"/>
              </a:ext>
            </a:extLst>
          </p:cNvPr>
          <p:cNvSpPr txBox="1"/>
          <p:nvPr/>
        </p:nvSpPr>
        <p:spPr>
          <a:xfrm>
            <a:off x="323794" y="537946"/>
            <a:ext cx="11544412" cy="461665"/>
          </a:xfrm>
          <a:prstGeom prst="rect">
            <a:avLst/>
          </a:prstGeom>
          <a:noFill/>
        </p:spPr>
        <p:txBody>
          <a:bodyPr wrap="square" rtlCol="0">
            <a:spAutoFit/>
          </a:bodyPr>
          <a:lstStyle/>
          <a:p>
            <a:r>
              <a:rPr lang="en-GB" sz="2400" dirty="0">
                <a:solidFill>
                  <a:schemeClr val="bg1"/>
                </a:solidFill>
              </a:rPr>
              <a:t>Animals needed rescuing too and the RSPCA worked hard to rescue hundreds of animals</a:t>
            </a:r>
          </a:p>
        </p:txBody>
      </p:sp>
      <p:sp>
        <p:nvSpPr>
          <p:cNvPr id="9" name="TextBox 8">
            <a:extLst>
              <a:ext uri="{FF2B5EF4-FFF2-40B4-BE49-F238E27FC236}">
                <a16:creationId xmlns:a16="http://schemas.microsoft.com/office/drawing/2014/main" id="{DB86B521-D3ED-9EC4-F8BE-D58CB86444D2}"/>
              </a:ext>
            </a:extLst>
          </p:cNvPr>
          <p:cNvSpPr txBox="1"/>
          <p:nvPr/>
        </p:nvSpPr>
        <p:spPr>
          <a:xfrm>
            <a:off x="2978825" y="5733882"/>
            <a:ext cx="6748672" cy="461665"/>
          </a:xfrm>
          <a:prstGeom prst="rect">
            <a:avLst/>
          </a:prstGeom>
          <a:noFill/>
        </p:spPr>
        <p:txBody>
          <a:bodyPr wrap="square" rtlCol="0">
            <a:spAutoFit/>
          </a:bodyPr>
          <a:lstStyle/>
          <a:p>
            <a:r>
              <a:rPr lang="en-GB" sz="2400" dirty="0">
                <a:solidFill>
                  <a:schemeClr val="bg1"/>
                </a:solidFill>
              </a:rPr>
              <a:t>Students helped the RSPCA with animal rescues</a:t>
            </a:r>
          </a:p>
        </p:txBody>
      </p:sp>
    </p:spTree>
    <p:extLst>
      <p:ext uri="{BB962C8B-B14F-4D97-AF65-F5344CB8AC3E}">
        <p14:creationId xmlns:p14="http://schemas.microsoft.com/office/powerpoint/2010/main" val="23834700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3174FB0-8C49-6EE8-56B6-1EF510C12715}"/>
              </a:ext>
            </a:extLst>
          </p:cNvPr>
          <p:cNvSpPr txBox="1"/>
          <p:nvPr/>
        </p:nvSpPr>
        <p:spPr>
          <a:xfrm>
            <a:off x="649128" y="349557"/>
            <a:ext cx="10557101" cy="1200329"/>
          </a:xfrm>
          <a:prstGeom prst="rect">
            <a:avLst/>
          </a:prstGeom>
          <a:noFill/>
        </p:spPr>
        <p:txBody>
          <a:bodyPr wrap="square" rtlCol="0">
            <a:spAutoFit/>
          </a:bodyPr>
          <a:lstStyle/>
          <a:p>
            <a:r>
              <a:rPr lang="en-GB" sz="2400" dirty="0">
                <a:solidFill>
                  <a:schemeClr val="bg1"/>
                </a:solidFill>
              </a:rPr>
              <a:t>The PDSA (People’s Dispensary for Sick Animals) sent mobile dispensaries to Canvey Island and Jaywick to help the animals. From there they travelled to Harwich to see if any help was needed.</a:t>
            </a:r>
          </a:p>
        </p:txBody>
      </p:sp>
      <p:pic>
        <p:nvPicPr>
          <p:cNvPr id="12" name="Picture 11">
            <a:extLst>
              <a:ext uri="{FF2B5EF4-FFF2-40B4-BE49-F238E27FC236}">
                <a16:creationId xmlns:a16="http://schemas.microsoft.com/office/drawing/2014/main" id="{930CCEA7-FA1F-B061-660E-E5D524BD76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185" y="1991352"/>
            <a:ext cx="4937461" cy="3986542"/>
          </a:xfrm>
          <a:prstGeom prst="rect">
            <a:avLst/>
          </a:prstGeom>
        </p:spPr>
      </p:pic>
      <p:sp>
        <p:nvSpPr>
          <p:cNvPr id="6" name="TextBox 5">
            <a:extLst>
              <a:ext uri="{FF2B5EF4-FFF2-40B4-BE49-F238E27FC236}">
                <a16:creationId xmlns:a16="http://schemas.microsoft.com/office/drawing/2014/main" id="{B41657E0-01E1-6115-1A9D-CA4D4452F568}"/>
              </a:ext>
            </a:extLst>
          </p:cNvPr>
          <p:cNvSpPr txBox="1"/>
          <p:nvPr/>
        </p:nvSpPr>
        <p:spPr>
          <a:xfrm>
            <a:off x="6340764" y="2865266"/>
            <a:ext cx="5246254" cy="2585323"/>
          </a:xfrm>
          <a:prstGeom prst="rect">
            <a:avLst/>
          </a:prstGeom>
          <a:noFill/>
        </p:spPr>
        <p:txBody>
          <a:bodyPr wrap="square" rtlCol="0">
            <a:spAutoFit/>
          </a:bodyPr>
          <a:lstStyle/>
          <a:p>
            <a:r>
              <a:rPr lang="en-US" b="0" i="1" dirty="0">
                <a:solidFill>
                  <a:schemeClr val="bg1"/>
                </a:solidFill>
                <a:effectLst/>
              </a:rPr>
              <a:t>Local supporter of another society has opened her house for the reception of animals and has offered to take all that I can bring in. This lady is giving me splendid co-operation. </a:t>
            </a:r>
          </a:p>
          <a:p>
            <a:endParaRPr lang="en-US" i="1" dirty="0">
              <a:solidFill>
                <a:schemeClr val="bg1"/>
              </a:solidFill>
            </a:endParaRPr>
          </a:p>
          <a:p>
            <a:r>
              <a:rPr lang="en-US" b="0" i="1" dirty="0">
                <a:solidFill>
                  <a:schemeClr val="bg1"/>
                </a:solidFill>
                <a:effectLst/>
              </a:rPr>
              <a:t>Wonderful help re­ceived from members of the Fire Brigade some of whom have gone out with me and performed amazing acrobatic feats in rescuing animals from apparently inaccessible places.</a:t>
            </a:r>
            <a:endParaRPr lang="en-GB" i="1" dirty="0">
              <a:solidFill>
                <a:schemeClr val="bg1"/>
              </a:solidFill>
            </a:endParaRPr>
          </a:p>
        </p:txBody>
      </p:sp>
      <p:sp>
        <p:nvSpPr>
          <p:cNvPr id="9" name="TextBox 8">
            <a:extLst>
              <a:ext uri="{FF2B5EF4-FFF2-40B4-BE49-F238E27FC236}">
                <a16:creationId xmlns:a16="http://schemas.microsoft.com/office/drawing/2014/main" id="{29CE6727-26A5-6F7B-42B3-9FC5BAB5C2D6}"/>
              </a:ext>
            </a:extLst>
          </p:cNvPr>
          <p:cNvSpPr txBox="1"/>
          <p:nvPr/>
        </p:nvSpPr>
        <p:spPr>
          <a:xfrm>
            <a:off x="6096000" y="1915243"/>
            <a:ext cx="5735782" cy="646331"/>
          </a:xfrm>
          <a:prstGeom prst="rect">
            <a:avLst/>
          </a:prstGeom>
          <a:noFill/>
        </p:spPr>
        <p:txBody>
          <a:bodyPr wrap="square" rtlCol="0">
            <a:spAutoFit/>
          </a:bodyPr>
          <a:lstStyle/>
          <a:p>
            <a:r>
              <a:rPr lang="en-GB" dirty="0">
                <a:solidFill>
                  <a:schemeClr val="bg1"/>
                </a:solidFill>
              </a:rPr>
              <a:t>One man from the PDSA wrote about work rescuing animals in Harwich:</a:t>
            </a:r>
          </a:p>
        </p:txBody>
      </p:sp>
    </p:spTree>
    <p:extLst>
      <p:ext uri="{BB962C8B-B14F-4D97-AF65-F5344CB8AC3E}">
        <p14:creationId xmlns:p14="http://schemas.microsoft.com/office/powerpoint/2010/main" val="1587619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B69CBE7-C4F8-4B47-629D-E8498F7BC5DD}"/>
              </a:ext>
            </a:extLst>
          </p:cNvPr>
          <p:cNvSpPr txBox="1"/>
          <p:nvPr/>
        </p:nvSpPr>
        <p:spPr>
          <a:xfrm>
            <a:off x="648949" y="268544"/>
            <a:ext cx="10894101" cy="954107"/>
          </a:xfrm>
          <a:prstGeom prst="rect">
            <a:avLst/>
          </a:prstGeom>
          <a:noFill/>
        </p:spPr>
        <p:txBody>
          <a:bodyPr wrap="square" rtlCol="0">
            <a:spAutoFit/>
          </a:bodyPr>
          <a:lstStyle/>
          <a:p>
            <a:pPr algn="ctr"/>
            <a:r>
              <a:rPr lang="en-US" sz="2800" kern="1200" dirty="0">
                <a:solidFill>
                  <a:srgbClr val="FFFFFF"/>
                </a:solidFill>
                <a:ea typeface="+mj-ea"/>
                <a:cs typeface="+mj-cs"/>
              </a:rPr>
              <a:t>On the night of January 31</a:t>
            </a:r>
            <a:r>
              <a:rPr lang="en-US" sz="2800" kern="1200" baseline="30000" dirty="0">
                <a:solidFill>
                  <a:srgbClr val="FFFFFF"/>
                </a:solidFill>
                <a:ea typeface="+mj-ea"/>
                <a:cs typeface="+mj-cs"/>
              </a:rPr>
              <a:t>st</a:t>
            </a:r>
            <a:r>
              <a:rPr lang="en-US" sz="2800" kern="1200" dirty="0">
                <a:solidFill>
                  <a:srgbClr val="FFFFFF"/>
                </a:solidFill>
                <a:ea typeface="+mj-ea"/>
                <a:cs typeface="+mj-cs"/>
              </a:rPr>
              <a:t>/February 1</a:t>
            </a:r>
            <a:r>
              <a:rPr lang="en-US" sz="2800" kern="1200" baseline="30000" dirty="0">
                <a:solidFill>
                  <a:srgbClr val="FFFFFF"/>
                </a:solidFill>
                <a:ea typeface="+mj-ea"/>
                <a:cs typeface="+mj-cs"/>
              </a:rPr>
              <a:t>st</a:t>
            </a:r>
            <a:r>
              <a:rPr lang="en-US" sz="2800" kern="1200" dirty="0">
                <a:solidFill>
                  <a:srgbClr val="FFFFFF"/>
                </a:solidFill>
                <a:ea typeface="+mj-ea"/>
                <a:cs typeface="+mj-cs"/>
              </a:rPr>
              <a:t> 1953, large parts of the Essex coast were flooded, including Harwich and </a:t>
            </a:r>
            <a:r>
              <a:rPr lang="en-US" sz="2800" kern="1200" dirty="0" err="1">
                <a:solidFill>
                  <a:srgbClr val="FFFFFF"/>
                </a:solidFill>
                <a:ea typeface="+mj-ea"/>
                <a:cs typeface="+mj-cs"/>
              </a:rPr>
              <a:t>Dovercourt</a:t>
            </a:r>
            <a:r>
              <a:rPr lang="en-US" sz="2800" kern="1200" dirty="0">
                <a:solidFill>
                  <a:srgbClr val="FFFFFF"/>
                </a:solidFill>
                <a:ea typeface="+mj-ea"/>
                <a:cs typeface="+mj-cs"/>
              </a:rPr>
              <a:t>.</a:t>
            </a:r>
            <a:endParaRPr lang="en-GB" sz="2800" dirty="0"/>
          </a:p>
        </p:txBody>
      </p:sp>
      <p:pic>
        <p:nvPicPr>
          <p:cNvPr id="7" name="Content Placeholder 6">
            <a:extLst>
              <a:ext uri="{FF2B5EF4-FFF2-40B4-BE49-F238E27FC236}">
                <a16:creationId xmlns:a16="http://schemas.microsoft.com/office/drawing/2014/main" id="{4D65BA36-BD12-B649-4175-1824995AB43A}"/>
              </a:ext>
            </a:extLst>
          </p:cNvPr>
          <p:cNvPicPr>
            <a:picLocks noGrp="1" noChangeAspect="1"/>
          </p:cNvPicPr>
          <p:nvPr>
            <p:ph idx="1"/>
          </p:nvPr>
        </p:nvPicPr>
        <p:blipFill>
          <a:blip r:embed="rId2" cstate="screen">
            <a:extLst>
              <a:ext uri="{28A0092B-C50C-407E-A947-70E740481C1C}">
                <a14:useLocalDpi xmlns:a14="http://schemas.microsoft.com/office/drawing/2010/main" val="0"/>
              </a:ext>
            </a:extLst>
          </a:blip>
          <a:stretch>
            <a:fillRect/>
          </a:stretch>
        </p:blipFill>
        <p:spPr>
          <a:xfrm>
            <a:off x="2488916" y="1404780"/>
            <a:ext cx="7214168" cy="4874835"/>
          </a:xfrm>
        </p:spPr>
      </p:pic>
      <p:sp>
        <p:nvSpPr>
          <p:cNvPr id="8" name="TextBox 7">
            <a:extLst>
              <a:ext uri="{FF2B5EF4-FFF2-40B4-BE49-F238E27FC236}">
                <a16:creationId xmlns:a16="http://schemas.microsoft.com/office/drawing/2014/main" id="{1064C9DD-EF4E-6B3E-9BAC-88B793F3D803}"/>
              </a:ext>
            </a:extLst>
          </p:cNvPr>
          <p:cNvSpPr txBox="1"/>
          <p:nvPr/>
        </p:nvSpPr>
        <p:spPr>
          <a:xfrm>
            <a:off x="2488916" y="6365611"/>
            <a:ext cx="2644997" cy="369332"/>
          </a:xfrm>
          <a:prstGeom prst="rect">
            <a:avLst/>
          </a:prstGeom>
          <a:noFill/>
        </p:spPr>
        <p:txBody>
          <a:bodyPr wrap="square" rtlCol="0">
            <a:spAutoFit/>
          </a:bodyPr>
          <a:lstStyle/>
          <a:p>
            <a:r>
              <a:rPr lang="en-GB" dirty="0">
                <a:solidFill>
                  <a:schemeClr val="bg1"/>
                </a:solidFill>
              </a:rPr>
              <a:t>Harwich and Dovercourt</a:t>
            </a:r>
          </a:p>
        </p:txBody>
      </p:sp>
    </p:spTree>
    <p:extLst>
      <p:ext uri="{BB962C8B-B14F-4D97-AF65-F5344CB8AC3E}">
        <p14:creationId xmlns:p14="http://schemas.microsoft.com/office/powerpoint/2010/main" val="7549407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4D7A16-9C41-E19B-7D10-08BBB9B15E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54632" y="397891"/>
            <a:ext cx="4605367" cy="6024516"/>
          </a:xfrm>
          <a:prstGeom prst="rect">
            <a:avLst/>
          </a:prstGeom>
        </p:spPr>
      </p:pic>
      <p:sp>
        <p:nvSpPr>
          <p:cNvPr id="9" name="TextBox 8">
            <a:extLst>
              <a:ext uri="{FF2B5EF4-FFF2-40B4-BE49-F238E27FC236}">
                <a16:creationId xmlns:a16="http://schemas.microsoft.com/office/drawing/2014/main" id="{EB93C1C1-C185-18C0-C3F4-1B8919F4F8E3}"/>
              </a:ext>
            </a:extLst>
          </p:cNvPr>
          <p:cNvSpPr txBox="1"/>
          <p:nvPr/>
        </p:nvSpPr>
        <p:spPr>
          <a:xfrm>
            <a:off x="724015" y="1519661"/>
            <a:ext cx="4451927" cy="4154984"/>
          </a:xfrm>
          <a:prstGeom prst="rect">
            <a:avLst/>
          </a:prstGeom>
          <a:noFill/>
        </p:spPr>
        <p:txBody>
          <a:bodyPr wrap="square" rtlCol="0">
            <a:spAutoFit/>
          </a:bodyPr>
          <a:lstStyle/>
          <a:p>
            <a:r>
              <a:rPr lang="en-GB" sz="2400" dirty="0">
                <a:solidFill>
                  <a:schemeClr val="bg1"/>
                </a:solidFill>
                <a:latin typeface="MetaNormal-Roman" panose="020B0502030000020004" pitchFamily="34" charset="0"/>
              </a:rPr>
              <a:t>Once rescued, people were taken to rescue centres where they were given hot </a:t>
            </a:r>
            <a:r>
              <a:rPr lang="en-GB" sz="2400" dirty="0">
                <a:solidFill>
                  <a:schemeClr val="bg1"/>
                </a:solidFill>
              </a:rPr>
              <a:t>drinks</a:t>
            </a:r>
            <a:r>
              <a:rPr lang="en-GB" sz="2400" dirty="0">
                <a:solidFill>
                  <a:schemeClr val="bg1"/>
                </a:solidFill>
                <a:latin typeface="MetaNormal-Roman" panose="020B0502030000020004" pitchFamily="34" charset="0"/>
              </a:rPr>
              <a:t>, food and dry clothes. Lots of people helped them.</a:t>
            </a:r>
          </a:p>
          <a:p>
            <a:endParaRPr lang="en-GB" sz="2400" dirty="0">
              <a:solidFill>
                <a:schemeClr val="bg1"/>
              </a:solidFill>
              <a:latin typeface="MetaNormal-Roman" panose="020B0502030000020004" pitchFamily="34" charset="0"/>
            </a:endParaRPr>
          </a:p>
          <a:p>
            <a:r>
              <a:rPr lang="en-GB" sz="2400" dirty="0">
                <a:solidFill>
                  <a:schemeClr val="bg1"/>
                </a:solidFill>
                <a:latin typeface="MetaNormal-Roman" panose="020B0502030000020004" pitchFamily="34" charset="0"/>
              </a:rPr>
              <a:t>Nurses and doctors came to help anyone who was hurt, along with people from the St John’s Ambulance Brigade and the Red Cross.</a:t>
            </a:r>
          </a:p>
        </p:txBody>
      </p:sp>
    </p:spTree>
    <p:extLst>
      <p:ext uri="{BB962C8B-B14F-4D97-AF65-F5344CB8AC3E}">
        <p14:creationId xmlns:p14="http://schemas.microsoft.com/office/powerpoint/2010/main" val="42567357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F24932-1815-6409-4BCE-4ABF15F3D8BB}"/>
              </a:ext>
            </a:extLst>
          </p:cNvPr>
          <p:cNvSpPr>
            <a:spLocks noGrp="1"/>
          </p:cNvSpPr>
          <p:nvPr>
            <p:ph type="title"/>
          </p:nvPr>
        </p:nvSpPr>
        <p:spPr/>
        <p:txBody>
          <a:bodyPr/>
          <a:lstStyle/>
          <a:p>
            <a:r>
              <a:rPr lang="en-GB" dirty="0">
                <a:solidFill>
                  <a:schemeClr val="bg1"/>
                </a:solidFill>
                <a:latin typeface="+mn-lt"/>
              </a:rPr>
              <a:t>Clearing up</a:t>
            </a:r>
          </a:p>
        </p:txBody>
      </p:sp>
      <p:pic>
        <p:nvPicPr>
          <p:cNvPr id="7" name="Picture 6">
            <a:extLst>
              <a:ext uri="{FF2B5EF4-FFF2-40B4-BE49-F238E27FC236}">
                <a16:creationId xmlns:a16="http://schemas.microsoft.com/office/drawing/2014/main" id="{B2BC8447-FECB-356F-4375-8C8F1D5E3078}"/>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838200" y="1639167"/>
            <a:ext cx="7488578" cy="4853708"/>
          </a:xfrm>
          <a:prstGeom prst="rect">
            <a:avLst/>
          </a:prstGeom>
        </p:spPr>
      </p:pic>
      <p:sp>
        <p:nvSpPr>
          <p:cNvPr id="8" name="TextBox 7">
            <a:extLst>
              <a:ext uri="{FF2B5EF4-FFF2-40B4-BE49-F238E27FC236}">
                <a16:creationId xmlns:a16="http://schemas.microsoft.com/office/drawing/2014/main" id="{29F4F1D7-CE8A-FC24-8E8C-C467808A9425}"/>
              </a:ext>
            </a:extLst>
          </p:cNvPr>
          <p:cNvSpPr txBox="1"/>
          <p:nvPr/>
        </p:nvSpPr>
        <p:spPr>
          <a:xfrm>
            <a:off x="8551652" y="1639167"/>
            <a:ext cx="3111260" cy="2308324"/>
          </a:xfrm>
          <a:prstGeom prst="rect">
            <a:avLst/>
          </a:prstGeom>
          <a:noFill/>
        </p:spPr>
        <p:txBody>
          <a:bodyPr wrap="square" rtlCol="0">
            <a:spAutoFit/>
          </a:bodyPr>
          <a:lstStyle/>
          <a:p>
            <a:r>
              <a:rPr lang="en-GB" sz="2400" dirty="0">
                <a:solidFill>
                  <a:schemeClr val="bg1"/>
                </a:solidFill>
              </a:rPr>
              <a:t>There was a lot of damage caused by such strong flood water. This was what the railway lines looked like the next day.</a:t>
            </a:r>
            <a:r>
              <a:rPr lang="en-GB" sz="2400" dirty="0"/>
              <a:t>.</a:t>
            </a:r>
          </a:p>
        </p:txBody>
      </p:sp>
    </p:spTree>
    <p:extLst>
      <p:ext uri="{BB962C8B-B14F-4D97-AF65-F5344CB8AC3E}">
        <p14:creationId xmlns:p14="http://schemas.microsoft.com/office/powerpoint/2010/main" val="9930202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A8B6265-2C08-9917-FAA7-228741505A91}"/>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164566" y="528905"/>
            <a:ext cx="7806905" cy="5948362"/>
          </a:xfrm>
          <a:prstGeom prst="rect">
            <a:avLst/>
          </a:prstGeom>
        </p:spPr>
      </p:pic>
      <p:sp>
        <p:nvSpPr>
          <p:cNvPr id="10" name="TextBox 9">
            <a:extLst>
              <a:ext uri="{FF2B5EF4-FFF2-40B4-BE49-F238E27FC236}">
                <a16:creationId xmlns:a16="http://schemas.microsoft.com/office/drawing/2014/main" id="{AEE63DB3-C976-4BF3-17DE-0D861BE109FF}"/>
              </a:ext>
            </a:extLst>
          </p:cNvPr>
          <p:cNvSpPr txBox="1"/>
          <p:nvPr/>
        </p:nvSpPr>
        <p:spPr>
          <a:xfrm>
            <a:off x="9038566" y="528905"/>
            <a:ext cx="2909019" cy="369332"/>
          </a:xfrm>
          <a:prstGeom prst="rect">
            <a:avLst/>
          </a:prstGeom>
          <a:noFill/>
        </p:spPr>
        <p:txBody>
          <a:bodyPr wrap="square" rtlCol="0">
            <a:spAutoFit/>
          </a:bodyPr>
          <a:lstStyle/>
          <a:p>
            <a:r>
              <a:rPr lang="en-GB" dirty="0">
                <a:solidFill>
                  <a:schemeClr val="bg1"/>
                </a:solidFill>
              </a:rPr>
              <a:t>Albemarle Street</a:t>
            </a:r>
          </a:p>
        </p:txBody>
      </p:sp>
    </p:spTree>
    <p:extLst>
      <p:ext uri="{BB962C8B-B14F-4D97-AF65-F5344CB8AC3E}">
        <p14:creationId xmlns:p14="http://schemas.microsoft.com/office/powerpoint/2010/main" val="22008825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61D3AED-CB32-3A42-794C-8F56D7173201}"/>
              </a:ext>
            </a:extLst>
          </p:cNvPr>
          <p:cNvSpPr>
            <a:spLocks noGrp="1"/>
          </p:cNvSpPr>
          <p:nvPr>
            <p:ph idx="1"/>
          </p:nvPr>
        </p:nvSpPr>
        <p:spPr>
          <a:xfrm>
            <a:off x="616527" y="606426"/>
            <a:ext cx="10918248" cy="2183428"/>
          </a:xfrm>
        </p:spPr>
        <p:txBody>
          <a:bodyPr>
            <a:normAutofit/>
          </a:bodyPr>
          <a:lstStyle/>
          <a:p>
            <a:pPr marL="0" indent="0">
              <a:buNone/>
            </a:pPr>
            <a:endParaRPr lang="en-GB" dirty="0"/>
          </a:p>
          <a:p>
            <a:endParaRPr lang="en-GB" dirty="0"/>
          </a:p>
        </p:txBody>
      </p:sp>
      <p:sp>
        <p:nvSpPr>
          <p:cNvPr id="7" name="TextBox 6">
            <a:extLst>
              <a:ext uri="{FF2B5EF4-FFF2-40B4-BE49-F238E27FC236}">
                <a16:creationId xmlns:a16="http://schemas.microsoft.com/office/drawing/2014/main" id="{32857CF2-9772-486F-B666-1A9B22879CD7}"/>
              </a:ext>
            </a:extLst>
          </p:cNvPr>
          <p:cNvSpPr txBox="1"/>
          <p:nvPr/>
        </p:nvSpPr>
        <p:spPr>
          <a:xfrm>
            <a:off x="5535651" y="1005770"/>
            <a:ext cx="5918200" cy="6494085"/>
          </a:xfrm>
          <a:prstGeom prst="rect">
            <a:avLst/>
          </a:prstGeom>
          <a:noFill/>
        </p:spPr>
        <p:txBody>
          <a:bodyPr wrap="square" rtlCol="0">
            <a:spAutoFit/>
          </a:bodyPr>
          <a:lstStyle/>
          <a:p>
            <a:r>
              <a:rPr lang="en-GB" sz="3200" i="1" dirty="0">
                <a:solidFill>
                  <a:schemeClr val="bg1"/>
                </a:solidFill>
              </a:rPr>
              <a:t>“And then we got a caravan on the green. So we were there for about six months… </a:t>
            </a:r>
          </a:p>
          <a:p>
            <a:endParaRPr lang="en-GB" sz="3200" i="1" dirty="0">
              <a:solidFill>
                <a:schemeClr val="bg1"/>
              </a:solidFill>
            </a:endParaRPr>
          </a:p>
          <a:p>
            <a:r>
              <a:rPr lang="en-GB" sz="3200" i="1" dirty="0">
                <a:solidFill>
                  <a:schemeClr val="bg1"/>
                </a:solidFill>
              </a:rPr>
              <a:t>…I kept bumping my nose on the wall every time I turned over, because they weren’t very wide!”</a:t>
            </a:r>
          </a:p>
          <a:p>
            <a:endParaRPr lang="en-GB" sz="2800" dirty="0">
              <a:solidFill>
                <a:schemeClr val="bg1"/>
              </a:solidFill>
            </a:endParaRPr>
          </a:p>
          <a:p>
            <a:r>
              <a:rPr lang="en-GB" sz="2800" dirty="0">
                <a:solidFill>
                  <a:schemeClr val="bg1"/>
                </a:solidFill>
              </a:rPr>
              <a:t>Pam Lacey, whose family lived in a caravan on Harwich Green after their home on Pepys Street was damaged</a:t>
            </a:r>
          </a:p>
          <a:p>
            <a:endParaRPr lang="en-GB" sz="2400" dirty="0">
              <a:solidFill>
                <a:schemeClr val="bg1"/>
              </a:solidFill>
            </a:endParaRPr>
          </a:p>
          <a:p>
            <a:r>
              <a:rPr lang="en-GB" sz="2000" dirty="0">
                <a:solidFill>
                  <a:schemeClr val="bg1"/>
                </a:solidFill>
              </a:rPr>
              <a:t> </a:t>
            </a:r>
          </a:p>
          <a:p>
            <a:endParaRPr lang="en-GB" dirty="0">
              <a:solidFill>
                <a:schemeClr val="bg1"/>
              </a:solidFill>
            </a:endParaRPr>
          </a:p>
          <a:p>
            <a:endParaRPr lang="en-GB" dirty="0">
              <a:solidFill>
                <a:schemeClr val="bg1"/>
              </a:solidFill>
            </a:endParaRPr>
          </a:p>
        </p:txBody>
      </p:sp>
      <p:pic>
        <p:nvPicPr>
          <p:cNvPr id="2" name="Pam Lacey">
            <a:hlinkClick r:id="" action="ppaction://media"/>
            <a:extLst>
              <a:ext uri="{FF2B5EF4-FFF2-40B4-BE49-F238E27FC236}">
                <a16:creationId xmlns:a16="http://schemas.microsoft.com/office/drawing/2014/main" id="{EE34C4FA-0B1F-4CCE-9E6C-99767822F93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17674" y="2060574"/>
            <a:ext cx="2486025" cy="2486025"/>
          </a:xfrm>
          <a:prstGeom prst="rect">
            <a:avLst/>
          </a:prstGeom>
        </p:spPr>
      </p:pic>
    </p:spTree>
    <p:extLst>
      <p:ext uri="{BB962C8B-B14F-4D97-AF65-F5344CB8AC3E}">
        <p14:creationId xmlns:p14="http://schemas.microsoft.com/office/powerpoint/2010/main" val="703492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402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5C81250-08C9-9E8C-BDCF-145D9E3B7E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5146" y="1709779"/>
            <a:ext cx="6896727" cy="4370510"/>
          </a:xfrm>
          <a:prstGeom prst="rect">
            <a:avLst/>
          </a:prstGeom>
        </p:spPr>
      </p:pic>
      <p:sp>
        <p:nvSpPr>
          <p:cNvPr id="5" name="TextBox 4">
            <a:extLst>
              <a:ext uri="{FF2B5EF4-FFF2-40B4-BE49-F238E27FC236}">
                <a16:creationId xmlns:a16="http://schemas.microsoft.com/office/drawing/2014/main" id="{FDADBD74-3B1D-C80F-F41A-036045ECE1A4}"/>
              </a:ext>
            </a:extLst>
          </p:cNvPr>
          <p:cNvSpPr txBox="1"/>
          <p:nvPr/>
        </p:nvSpPr>
        <p:spPr>
          <a:xfrm>
            <a:off x="1412719" y="914996"/>
            <a:ext cx="7064362" cy="461665"/>
          </a:xfrm>
          <a:prstGeom prst="rect">
            <a:avLst/>
          </a:prstGeom>
          <a:noFill/>
        </p:spPr>
        <p:txBody>
          <a:bodyPr wrap="square" rtlCol="0">
            <a:spAutoFit/>
          </a:bodyPr>
          <a:lstStyle/>
          <a:p>
            <a:r>
              <a:rPr lang="en-GB" sz="2400" dirty="0">
                <a:solidFill>
                  <a:schemeClr val="bg1"/>
                </a:solidFill>
              </a:rPr>
              <a:t>Children volunteered and worked hard cleaning up.</a:t>
            </a:r>
          </a:p>
        </p:txBody>
      </p:sp>
      <p:sp>
        <p:nvSpPr>
          <p:cNvPr id="6" name="TextBox 5">
            <a:extLst>
              <a:ext uri="{FF2B5EF4-FFF2-40B4-BE49-F238E27FC236}">
                <a16:creationId xmlns:a16="http://schemas.microsoft.com/office/drawing/2014/main" id="{56990EBA-E62E-A0C6-1992-2A0BCA3F00C5}"/>
              </a:ext>
            </a:extLst>
          </p:cNvPr>
          <p:cNvSpPr txBox="1"/>
          <p:nvPr/>
        </p:nvSpPr>
        <p:spPr>
          <a:xfrm>
            <a:off x="8477081" y="1775667"/>
            <a:ext cx="2560373" cy="1200329"/>
          </a:xfrm>
          <a:prstGeom prst="rect">
            <a:avLst/>
          </a:prstGeom>
          <a:noFill/>
        </p:spPr>
        <p:txBody>
          <a:bodyPr wrap="square" rtlCol="0">
            <a:spAutoFit/>
          </a:bodyPr>
          <a:lstStyle/>
          <a:p>
            <a:r>
              <a:rPr lang="en-GB" sz="2400" dirty="0">
                <a:solidFill>
                  <a:schemeClr val="bg1"/>
                </a:solidFill>
              </a:rPr>
              <a:t>What uniforms can you spot in this photograph?</a:t>
            </a:r>
          </a:p>
        </p:txBody>
      </p:sp>
    </p:spTree>
    <p:extLst>
      <p:ext uri="{BB962C8B-B14F-4D97-AF65-F5344CB8AC3E}">
        <p14:creationId xmlns:p14="http://schemas.microsoft.com/office/powerpoint/2010/main" val="15956286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3D5B023-7FED-F25E-C5BF-1B962E62DCB8}"/>
              </a:ext>
            </a:extLst>
          </p:cNvPr>
          <p:cNvSpPr txBox="1"/>
          <p:nvPr/>
        </p:nvSpPr>
        <p:spPr>
          <a:xfrm>
            <a:off x="1194039" y="2289117"/>
            <a:ext cx="9803921" cy="1938992"/>
          </a:xfrm>
          <a:prstGeom prst="rect">
            <a:avLst/>
          </a:prstGeom>
          <a:noFill/>
        </p:spPr>
        <p:txBody>
          <a:bodyPr wrap="square" rtlCol="0">
            <a:spAutoFit/>
          </a:bodyPr>
          <a:lstStyle/>
          <a:p>
            <a:pPr algn="ctr"/>
            <a:r>
              <a:rPr lang="en-GB" sz="2400" dirty="0">
                <a:solidFill>
                  <a:schemeClr val="bg1"/>
                </a:solidFill>
              </a:rPr>
              <a:t>Some people lost everything in the floods and it took them a long time to get back to normal life. </a:t>
            </a:r>
          </a:p>
          <a:p>
            <a:pPr algn="ctr"/>
            <a:endParaRPr lang="en-GB" sz="2400" dirty="0">
              <a:solidFill>
                <a:schemeClr val="bg1"/>
              </a:solidFill>
            </a:endParaRPr>
          </a:p>
          <a:p>
            <a:pPr algn="ctr"/>
            <a:r>
              <a:rPr lang="en-GB" sz="2400" dirty="0">
                <a:solidFill>
                  <a:schemeClr val="bg1"/>
                </a:solidFill>
              </a:rPr>
              <a:t>It was a very difficult time for the people of Harwich and a lot of work has been done to make sure such a dreadful flood doesn't happen again.</a:t>
            </a:r>
          </a:p>
        </p:txBody>
      </p:sp>
    </p:spTree>
    <p:extLst>
      <p:ext uri="{BB962C8B-B14F-4D97-AF65-F5344CB8AC3E}">
        <p14:creationId xmlns:p14="http://schemas.microsoft.com/office/powerpoint/2010/main" val="3709466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0E669A-73AA-47DF-5878-A673BB94C2D1}"/>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656272" y="495806"/>
            <a:ext cx="8695425" cy="5635924"/>
          </a:xfrm>
          <a:prstGeom prst="rect">
            <a:avLst/>
          </a:prstGeom>
        </p:spPr>
      </p:pic>
      <p:sp>
        <p:nvSpPr>
          <p:cNvPr id="4" name="TextBox 3">
            <a:extLst>
              <a:ext uri="{FF2B5EF4-FFF2-40B4-BE49-F238E27FC236}">
                <a16:creationId xmlns:a16="http://schemas.microsoft.com/office/drawing/2014/main" id="{FCE9FAB2-33E7-8B12-51E9-E2E665E135F8}"/>
              </a:ext>
            </a:extLst>
          </p:cNvPr>
          <p:cNvSpPr txBox="1"/>
          <p:nvPr/>
        </p:nvSpPr>
        <p:spPr>
          <a:xfrm>
            <a:off x="1656272" y="6177528"/>
            <a:ext cx="3847382" cy="369332"/>
          </a:xfrm>
          <a:prstGeom prst="rect">
            <a:avLst/>
          </a:prstGeom>
          <a:noFill/>
        </p:spPr>
        <p:txBody>
          <a:bodyPr wrap="square" rtlCol="0">
            <a:spAutoFit/>
          </a:bodyPr>
          <a:lstStyle/>
          <a:p>
            <a:r>
              <a:rPr lang="en-GB" dirty="0">
                <a:solidFill>
                  <a:schemeClr val="bg1"/>
                </a:solidFill>
              </a:rPr>
              <a:t>Grafton Road</a:t>
            </a:r>
          </a:p>
        </p:txBody>
      </p:sp>
    </p:spTree>
    <p:extLst>
      <p:ext uri="{BB962C8B-B14F-4D97-AF65-F5344CB8AC3E}">
        <p14:creationId xmlns:p14="http://schemas.microsoft.com/office/powerpoint/2010/main" val="6288333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82912FC-65BB-6864-2E04-D72A48F14802}"/>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313313" y="261406"/>
            <a:ext cx="9565373" cy="6199779"/>
          </a:xfrm>
          <a:prstGeom prst="rect">
            <a:avLst/>
          </a:prstGeom>
        </p:spPr>
      </p:pic>
      <p:sp>
        <p:nvSpPr>
          <p:cNvPr id="6" name="TextBox 5">
            <a:extLst>
              <a:ext uri="{FF2B5EF4-FFF2-40B4-BE49-F238E27FC236}">
                <a16:creationId xmlns:a16="http://schemas.microsoft.com/office/drawing/2014/main" id="{0873CCD7-2E02-6186-2AC6-A75BF2B2189B}"/>
              </a:ext>
            </a:extLst>
          </p:cNvPr>
          <p:cNvSpPr txBox="1"/>
          <p:nvPr/>
        </p:nvSpPr>
        <p:spPr>
          <a:xfrm>
            <a:off x="1313313" y="6461185"/>
            <a:ext cx="1500125" cy="369332"/>
          </a:xfrm>
          <a:prstGeom prst="rect">
            <a:avLst/>
          </a:prstGeom>
          <a:noFill/>
        </p:spPr>
        <p:txBody>
          <a:bodyPr wrap="square" rtlCol="0">
            <a:spAutoFit/>
          </a:bodyPr>
          <a:lstStyle/>
          <a:p>
            <a:r>
              <a:rPr lang="en-GB" dirty="0">
                <a:solidFill>
                  <a:schemeClr val="bg1"/>
                </a:solidFill>
              </a:rPr>
              <a:t>Main Road</a:t>
            </a:r>
          </a:p>
        </p:txBody>
      </p:sp>
    </p:spTree>
    <p:extLst>
      <p:ext uri="{BB962C8B-B14F-4D97-AF65-F5344CB8AC3E}">
        <p14:creationId xmlns:p14="http://schemas.microsoft.com/office/powerpoint/2010/main" val="31563459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6A9F7DC-1E90-1801-32F2-51FDC4C3C414}"/>
              </a:ext>
            </a:extLst>
          </p:cNvPr>
          <p:cNvSpPr txBox="1"/>
          <p:nvPr/>
        </p:nvSpPr>
        <p:spPr>
          <a:xfrm>
            <a:off x="2243579" y="5958368"/>
            <a:ext cx="3021148" cy="369332"/>
          </a:xfrm>
          <a:prstGeom prst="rect">
            <a:avLst/>
          </a:prstGeom>
          <a:noFill/>
        </p:spPr>
        <p:txBody>
          <a:bodyPr wrap="square" rtlCol="0">
            <a:spAutoFit/>
          </a:bodyPr>
          <a:lstStyle/>
          <a:p>
            <a:r>
              <a:rPr lang="en-GB" dirty="0">
                <a:solidFill>
                  <a:schemeClr val="bg1"/>
                </a:solidFill>
              </a:rPr>
              <a:t>Albemarle and Stour Road</a:t>
            </a:r>
          </a:p>
        </p:txBody>
      </p:sp>
      <p:pic>
        <p:nvPicPr>
          <p:cNvPr id="4" name="Picture 3">
            <a:extLst>
              <a:ext uri="{FF2B5EF4-FFF2-40B4-BE49-F238E27FC236}">
                <a16:creationId xmlns:a16="http://schemas.microsoft.com/office/drawing/2014/main" id="{90E32CE6-88CF-846F-8519-C881E2ABBB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3579" y="714966"/>
            <a:ext cx="7268066" cy="5120359"/>
          </a:xfrm>
          <a:prstGeom prst="rect">
            <a:avLst/>
          </a:prstGeom>
        </p:spPr>
      </p:pic>
    </p:spTree>
    <p:extLst>
      <p:ext uri="{BB962C8B-B14F-4D97-AF65-F5344CB8AC3E}">
        <p14:creationId xmlns:p14="http://schemas.microsoft.com/office/powerpoint/2010/main" val="535875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070438-D4D9-A1A3-BC7D-00B10FE1C1FD}"/>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544986" y="479268"/>
            <a:ext cx="9102028" cy="5899463"/>
          </a:xfrm>
          <a:prstGeom prst="rect">
            <a:avLst/>
          </a:prstGeom>
        </p:spPr>
      </p:pic>
      <p:sp>
        <p:nvSpPr>
          <p:cNvPr id="6" name="TextBox 5">
            <a:extLst>
              <a:ext uri="{FF2B5EF4-FFF2-40B4-BE49-F238E27FC236}">
                <a16:creationId xmlns:a16="http://schemas.microsoft.com/office/drawing/2014/main" id="{D808EB76-C8B0-D7D3-4CE4-348C42F3413A}"/>
              </a:ext>
            </a:extLst>
          </p:cNvPr>
          <p:cNvSpPr txBox="1"/>
          <p:nvPr/>
        </p:nvSpPr>
        <p:spPr>
          <a:xfrm>
            <a:off x="1544986" y="6378731"/>
            <a:ext cx="2955637" cy="369332"/>
          </a:xfrm>
          <a:prstGeom prst="rect">
            <a:avLst/>
          </a:prstGeom>
          <a:noFill/>
        </p:spPr>
        <p:txBody>
          <a:bodyPr wrap="square" rtlCol="0">
            <a:spAutoFit/>
          </a:bodyPr>
          <a:lstStyle/>
          <a:p>
            <a:r>
              <a:rPr lang="en-GB" dirty="0">
                <a:solidFill>
                  <a:schemeClr val="bg1"/>
                </a:solidFill>
              </a:rPr>
              <a:t>High Lighthouse</a:t>
            </a:r>
          </a:p>
        </p:txBody>
      </p:sp>
    </p:spTree>
    <p:extLst>
      <p:ext uri="{BB962C8B-B14F-4D97-AF65-F5344CB8AC3E}">
        <p14:creationId xmlns:p14="http://schemas.microsoft.com/office/powerpoint/2010/main" val="42843072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5AF995F-87D2-8467-17C4-4FD197E2FDB5}"/>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493137" y="357612"/>
            <a:ext cx="9205723" cy="5966672"/>
          </a:xfrm>
          <a:prstGeom prst="rect">
            <a:avLst/>
          </a:prstGeom>
        </p:spPr>
      </p:pic>
      <p:sp>
        <p:nvSpPr>
          <p:cNvPr id="2" name="TextBox 1">
            <a:extLst>
              <a:ext uri="{FF2B5EF4-FFF2-40B4-BE49-F238E27FC236}">
                <a16:creationId xmlns:a16="http://schemas.microsoft.com/office/drawing/2014/main" id="{F14727D7-F053-940D-4D3C-4771AA6EC2DE}"/>
              </a:ext>
            </a:extLst>
          </p:cNvPr>
          <p:cNvSpPr txBox="1"/>
          <p:nvPr/>
        </p:nvSpPr>
        <p:spPr>
          <a:xfrm>
            <a:off x="1385180" y="6343073"/>
            <a:ext cx="4925085" cy="369332"/>
          </a:xfrm>
          <a:prstGeom prst="rect">
            <a:avLst/>
          </a:prstGeom>
          <a:noFill/>
        </p:spPr>
        <p:txBody>
          <a:bodyPr wrap="square" rtlCol="0">
            <a:spAutoFit/>
          </a:bodyPr>
          <a:lstStyle/>
          <a:p>
            <a:r>
              <a:rPr lang="en-US" dirty="0">
                <a:solidFill>
                  <a:schemeClr val="bg1"/>
                </a:solidFill>
              </a:rPr>
              <a:t>The junction of Alexandra Street and </a:t>
            </a:r>
            <a:r>
              <a:rPr lang="en-US" dirty="0" err="1">
                <a:solidFill>
                  <a:schemeClr val="bg1"/>
                </a:solidFill>
              </a:rPr>
              <a:t>Stour</a:t>
            </a:r>
            <a:r>
              <a:rPr lang="en-US" dirty="0">
                <a:solidFill>
                  <a:schemeClr val="bg1"/>
                </a:solidFill>
              </a:rPr>
              <a:t> Road </a:t>
            </a:r>
            <a:endParaRPr lang="en-GB" dirty="0">
              <a:solidFill>
                <a:schemeClr val="bg1"/>
              </a:solidFill>
            </a:endParaRPr>
          </a:p>
        </p:txBody>
      </p:sp>
    </p:spTree>
    <p:extLst>
      <p:ext uri="{BB962C8B-B14F-4D97-AF65-F5344CB8AC3E}">
        <p14:creationId xmlns:p14="http://schemas.microsoft.com/office/powerpoint/2010/main" val="24692090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61D3AED-CB32-3A42-794C-8F56D7173201}"/>
              </a:ext>
            </a:extLst>
          </p:cNvPr>
          <p:cNvSpPr>
            <a:spLocks noGrp="1"/>
          </p:cNvSpPr>
          <p:nvPr>
            <p:ph idx="1"/>
          </p:nvPr>
        </p:nvSpPr>
        <p:spPr>
          <a:xfrm>
            <a:off x="616527" y="606426"/>
            <a:ext cx="10918248" cy="2183428"/>
          </a:xfrm>
        </p:spPr>
        <p:txBody>
          <a:bodyPr>
            <a:normAutofit/>
          </a:bodyPr>
          <a:lstStyle/>
          <a:p>
            <a:pPr marL="0" indent="0">
              <a:buNone/>
            </a:pPr>
            <a:endParaRPr lang="en-GB" dirty="0"/>
          </a:p>
          <a:p>
            <a:endParaRPr lang="en-GB" dirty="0"/>
          </a:p>
        </p:txBody>
      </p:sp>
      <p:sp>
        <p:nvSpPr>
          <p:cNvPr id="2" name="TextBox 1">
            <a:extLst>
              <a:ext uri="{FF2B5EF4-FFF2-40B4-BE49-F238E27FC236}">
                <a16:creationId xmlns:a16="http://schemas.microsoft.com/office/drawing/2014/main" id="{78BC39F7-7E01-07E0-84DC-D36C305567CE}"/>
              </a:ext>
            </a:extLst>
          </p:cNvPr>
          <p:cNvSpPr txBox="1"/>
          <p:nvPr/>
        </p:nvSpPr>
        <p:spPr>
          <a:xfrm>
            <a:off x="7013264" y="297524"/>
            <a:ext cx="4795823" cy="5755422"/>
          </a:xfrm>
          <a:prstGeom prst="rect">
            <a:avLst/>
          </a:prstGeom>
          <a:noFill/>
        </p:spPr>
        <p:txBody>
          <a:bodyPr wrap="square" rtlCol="0">
            <a:spAutoFit/>
          </a:bodyPr>
          <a:lstStyle/>
          <a:p>
            <a:r>
              <a:rPr lang="en-GB" sz="2400" b="1" dirty="0">
                <a:solidFill>
                  <a:schemeClr val="bg1"/>
                </a:solidFill>
              </a:rPr>
              <a:t>9:20 PM - </a:t>
            </a:r>
            <a:r>
              <a:rPr lang="en-GB" sz="2400" dirty="0">
                <a:solidFill>
                  <a:schemeClr val="bg1"/>
                </a:solidFill>
              </a:rPr>
              <a:t>The Harbourmaster noticed water was very high in the Quay</a:t>
            </a:r>
          </a:p>
          <a:p>
            <a:endParaRPr lang="en-GB" sz="2400" dirty="0">
              <a:solidFill>
                <a:schemeClr val="bg1"/>
              </a:solidFill>
            </a:endParaRPr>
          </a:p>
          <a:p>
            <a:r>
              <a:rPr lang="en-GB" sz="2400" b="1" dirty="0">
                <a:solidFill>
                  <a:schemeClr val="bg1"/>
                </a:solidFill>
              </a:rPr>
              <a:t>10:30 PM - </a:t>
            </a:r>
            <a:r>
              <a:rPr lang="en-GB" sz="2400" dirty="0">
                <a:solidFill>
                  <a:schemeClr val="bg1"/>
                </a:solidFill>
              </a:rPr>
              <a:t>Water was running up West Street, Church Street and Kings Head Street. </a:t>
            </a:r>
          </a:p>
          <a:p>
            <a:endParaRPr lang="en-GB" sz="2400" dirty="0">
              <a:solidFill>
                <a:schemeClr val="bg1"/>
              </a:solidFill>
            </a:endParaRPr>
          </a:p>
          <a:p>
            <a:r>
              <a:rPr lang="en-GB" sz="2400" b="1" dirty="0">
                <a:solidFill>
                  <a:schemeClr val="bg1"/>
                </a:solidFill>
              </a:rPr>
              <a:t>11:00 PM - </a:t>
            </a:r>
            <a:r>
              <a:rPr lang="en-GB" sz="2400" dirty="0">
                <a:solidFill>
                  <a:schemeClr val="bg1"/>
                </a:solidFill>
              </a:rPr>
              <a:t>The water around the Quay was very deep and water burst through the doors of the Angel Pub and Pier Hotel.</a:t>
            </a:r>
          </a:p>
          <a:p>
            <a:endParaRPr lang="en-GB" sz="2400" dirty="0">
              <a:solidFill>
                <a:schemeClr val="bg1"/>
              </a:solidFill>
            </a:endParaRPr>
          </a:p>
          <a:p>
            <a:r>
              <a:rPr lang="en-GB" sz="2000" dirty="0">
                <a:solidFill>
                  <a:schemeClr val="bg1"/>
                </a:solidFill>
              </a:rPr>
              <a:t> </a:t>
            </a:r>
          </a:p>
          <a:p>
            <a:endParaRPr lang="en-GB" dirty="0">
              <a:solidFill>
                <a:schemeClr val="bg1"/>
              </a:solidFill>
            </a:endParaRPr>
          </a:p>
          <a:p>
            <a:endParaRPr lang="en-GB" dirty="0">
              <a:solidFill>
                <a:schemeClr val="bg1"/>
              </a:solidFill>
            </a:endParaRPr>
          </a:p>
        </p:txBody>
      </p:sp>
      <p:pic>
        <p:nvPicPr>
          <p:cNvPr id="5" name="Picture 4">
            <a:extLst>
              <a:ext uri="{FF2B5EF4-FFF2-40B4-BE49-F238E27FC236}">
                <a16:creationId xmlns:a16="http://schemas.microsoft.com/office/drawing/2014/main" id="{3C2216D1-7B0F-7BCE-CA26-B84CCC0923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2215" y="297524"/>
            <a:ext cx="6396737" cy="4535048"/>
          </a:xfrm>
          <a:prstGeom prst="rect">
            <a:avLst/>
          </a:prstGeom>
        </p:spPr>
      </p:pic>
      <p:sp>
        <p:nvSpPr>
          <p:cNvPr id="4" name="TextBox 3">
            <a:extLst>
              <a:ext uri="{FF2B5EF4-FFF2-40B4-BE49-F238E27FC236}">
                <a16:creationId xmlns:a16="http://schemas.microsoft.com/office/drawing/2014/main" id="{C5E28AF2-7653-E34B-06B6-35C3682AC1BB}"/>
              </a:ext>
            </a:extLst>
          </p:cNvPr>
          <p:cNvSpPr txBox="1"/>
          <p:nvPr/>
        </p:nvSpPr>
        <p:spPr>
          <a:xfrm>
            <a:off x="342215" y="5193440"/>
            <a:ext cx="11466871" cy="1200329"/>
          </a:xfrm>
          <a:prstGeom prst="rect">
            <a:avLst/>
          </a:prstGeom>
          <a:noFill/>
        </p:spPr>
        <p:txBody>
          <a:bodyPr wrap="square" rtlCol="0">
            <a:spAutoFit/>
          </a:bodyPr>
          <a:lstStyle/>
          <a:p>
            <a:pPr algn="ctr"/>
            <a:r>
              <a:rPr lang="en-GB" sz="2400" dirty="0">
                <a:solidFill>
                  <a:schemeClr val="bg1"/>
                </a:solidFill>
              </a:rPr>
              <a:t>Water was rushing up Church St. A police constable was knocking on doors to warn people in the Quay and Old Town area but he was eventually surrounded by water and had to escape to the top floor in the Three Cups. </a:t>
            </a:r>
          </a:p>
        </p:txBody>
      </p:sp>
    </p:spTree>
    <p:extLst>
      <p:ext uri="{BB962C8B-B14F-4D97-AF65-F5344CB8AC3E}">
        <p14:creationId xmlns:p14="http://schemas.microsoft.com/office/powerpoint/2010/main" val="5889564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61D3AED-CB32-3A42-794C-8F56D7173201}"/>
              </a:ext>
            </a:extLst>
          </p:cNvPr>
          <p:cNvSpPr>
            <a:spLocks noGrp="1"/>
          </p:cNvSpPr>
          <p:nvPr>
            <p:ph idx="1"/>
          </p:nvPr>
        </p:nvSpPr>
        <p:spPr>
          <a:xfrm>
            <a:off x="616527" y="606426"/>
            <a:ext cx="10918248" cy="2183428"/>
          </a:xfrm>
        </p:spPr>
        <p:txBody>
          <a:bodyPr>
            <a:normAutofit/>
          </a:bodyPr>
          <a:lstStyle/>
          <a:p>
            <a:pPr marL="0" indent="0">
              <a:buNone/>
            </a:pPr>
            <a:endParaRPr lang="en-GB" dirty="0"/>
          </a:p>
          <a:p>
            <a:endParaRPr lang="en-GB" dirty="0"/>
          </a:p>
        </p:txBody>
      </p:sp>
      <p:pic>
        <p:nvPicPr>
          <p:cNvPr id="6" name="Kenneth Alston 1">
            <a:hlinkClick r:id="" action="ppaction://media"/>
            <a:extLst>
              <a:ext uri="{FF2B5EF4-FFF2-40B4-BE49-F238E27FC236}">
                <a16:creationId xmlns:a16="http://schemas.microsoft.com/office/drawing/2014/main" id="{C3C741AB-A496-4AFD-9E21-0DFEAE4737E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136774" y="2439987"/>
            <a:ext cx="1978025" cy="1978025"/>
          </a:xfrm>
          <a:prstGeom prst="rect">
            <a:avLst/>
          </a:prstGeom>
        </p:spPr>
      </p:pic>
      <p:sp>
        <p:nvSpPr>
          <p:cNvPr id="7" name="TextBox 6">
            <a:extLst>
              <a:ext uri="{FF2B5EF4-FFF2-40B4-BE49-F238E27FC236}">
                <a16:creationId xmlns:a16="http://schemas.microsoft.com/office/drawing/2014/main" id="{32857CF2-9772-486F-B666-1A9B22879CD7}"/>
              </a:ext>
            </a:extLst>
          </p:cNvPr>
          <p:cNvSpPr txBox="1"/>
          <p:nvPr/>
        </p:nvSpPr>
        <p:spPr>
          <a:xfrm>
            <a:off x="5499100" y="821104"/>
            <a:ext cx="5918200" cy="6494085"/>
          </a:xfrm>
          <a:prstGeom prst="rect">
            <a:avLst/>
          </a:prstGeom>
          <a:noFill/>
        </p:spPr>
        <p:txBody>
          <a:bodyPr wrap="square" rtlCol="0">
            <a:spAutoFit/>
          </a:bodyPr>
          <a:lstStyle/>
          <a:p>
            <a:r>
              <a:rPr lang="en-GB" sz="2800" i="1" dirty="0">
                <a:solidFill>
                  <a:schemeClr val="bg1"/>
                </a:solidFill>
              </a:rPr>
              <a:t>“The first intimation we had that there was going to be trouble in Harwich came from the harbourmaster. He realised that the wind was very strong, and he went down to the harbour to take a tidal reading… </a:t>
            </a:r>
          </a:p>
          <a:p>
            <a:endParaRPr lang="en-GB" sz="2800" i="1" dirty="0">
              <a:solidFill>
                <a:schemeClr val="bg1"/>
              </a:solidFill>
            </a:endParaRPr>
          </a:p>
          <a:p>
            <a:r>
              <a:rPr lang="en-GB" sz="2800" i="1" dirty="0">
                <a:solidFill>
                  <a:schemeClr val="bg1"/>
                </a:solidFill>
              </a:rPr>
              <a:t>…he knew that there was about 14 feet to come, and that would mean flooding of Harwich”</a:t>
            </a:r>
          </a:p>
          <a:p>
            <a:endParaRPr lang="en-GB" sz="2800" dirty="0">
              <a:solidFill>
                <a:schemeClr val="bg1"/>
              </a:solidFill>
            </a:endParaRPr>
          </a:p>
          <a:p>
            <a:r>
              <a:rPr lang="en-GB" sz="2800" dirty="0">
                <a:solidFill>
                  <a:schemeClr val="bg1"/>
                </a:solidFill>
              </a:rPr>
              <a:t>Policeman Ken Alston</a:t>
            </a:r>
          </a:p>
          <a:p>
            <a:endParaRPr lang="en-GB" sz="2400" dirty="0">
              <a:solidFill>
                <a:schemeClr val="bg1"/>
              </a:solidFill>
            </a:endParaRPr>
          </a:p>
          <a:p>
            <a:r>
              <a:rPr lang="en-GB" sz="2000" dirty="0">
                <a:solidFill>
                  <a:schemeClr val="bg1"/>
                </a:solidFill>
              </a:rPr>
              <a:t> </a:t>
            </a:r>
          </a:p>
          <a:p>
            <a:endParaRPr lang="en-GB" dirty="0">
              <a:solidFill>
                <a:schemeClr val="bg1"/>
              </a:solidFill>
            </a:endParaRPr>
          </a:p>
          <a:p>
            <a:endParaRPr lang="en-GB" dirty="0">
              <a:solidFill>
                <a:schemeClr val="bg1"/>
              </a:solidFill>
            </a:endParaRPr>
          </a:p>
        </p:txBody>
      </p:sp>
    </p:spTree>
    <p:extLst>
      <p:ext uri="{BB962C8B-B14F-4D97-AF65-F5344CB8AC3E}">
        <p14:creationId xmlns:p14="http://schemas.microsoft.com/office/powerpoint/2010/main" val="1845301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960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1224</TotalTime>
  <Words>1005</Words>
  <Application>Microsoft Office PowerPoint</Application>
  <PresentationFormat>Widescreen</PresentationFormat>
  <Paragraphs>89</Paragraphs>
  <Slides>25</Slides>
  <Notes>0</Notes>
  <HiddenSlides>0</HiddenSlides>
  <MMClips>4</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Calibri Light</vt:lpstr>
      <vt:lpstr>MetaNormal-Roman</vt:lpstr>
      <vt:lpstr>Office Theme</vt:lpstr>
      <vt:lpstr>Harwich and Dovercourt Floods January 31st 1953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helpers</vt:lpstr>
      <vt:lpstr>PowerPoint Presentation</vt:lpstr>
      <vt:lpstr>PowerPoint Presentation</vt:lpstr>
      <vt:lpstr>PowerPoint Presentation</vt:lpstr>
      <vt:lpstr>PowerPoint Presentation</vt:lpstr>
      <vt:lpstr>PowerPoint Presentation</vt:lpstr>
      <vt:lpstr>PowerPoint Presentation</vt:lpstr>
      <vt:lpstr>Clearing up</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Canvey Island Floods January 31st 1953</dc:title>
  <dc:creator>Pippa Smith</dc:creator>
  <cp:lastModifiedBy>Kate ONeill - Sound Archivist</cp:lastModifiedBy>
  <cp:revision>54</cp:revision>
  <dcterms:created xsi:type="dcterms:W3CDTF">2022-11-11T15:26:20Z</dcterms:created>
  <dcterms:modified xsi:type="dcterms:W3CDTF">2023-01-09T15:29:05Z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9d8be9e-c8d9-4b9c-bd40-2c27cc7ea2e6_Enabled">
    <vt:lpwstr>true</vt:lpwstr>
  </property>
  <property fmtid="{D5CDD505-2E9C-101B-9397-08002B2CF9AE}" pid="3" name="MSIP_Label_39d8be9e-c8d9-4b9c-bd40-2c27cc7ea2e6_SetDate">
    <vt:lpwstr>2022-12-14T15:19:32Z</vt:lpwstr>
  </property>
  <property fmtid="{D5CDD505-2E9C-101B-9397-08002B2CF9AE}" pid="4" name="MSIP_Label_39d8be9e-c8d9-4b9c-bd40-2c27cc7ea2e6_Method">
    <vt:lpwstr>Privileged</vt:lpwstr>
  </property>
  <property fmtid="{D5CDD505-2E9C-101B-9397-08002B2CF9AE}" pid="5" name="MSIP_Label_39d8be9e-c8d9-4b9c-bd40-2c27cc7ea2e6_Name">
    <vt:lpwstr>39d8be9e-c8d9-4b9c-bd40-2c27cc7ea2e6</vt:lpwstr>
  </property>
  <property fmtid="{D5CDD505-2E9C-101B-9397-08002B2CF9AE}" pid="6" name="MSIP_Label_39d8be9e-c8d9-4b9c-bd40-2c27cc7ea2e6_SiteId">
    <vt:lpwstr>a8b4324f-155c-4215-a0f1-7ed8cc9a992f</vt:lpwstr>
  </property>
  <property fmtid="{D5CDD505-2E9C-101B-9397-08002B2CF9AE}" pid="7" name="MSIP_Label_39d8be9e-c8d9-4b9c-bd40-2c27cc7ea2e6_ActionId">
    <vt:lpwstr>ee1ba683-eea5-4d94-aebb-15be563b9bfd</vt:lpwstr>
  </property>
  <property fmtid="{D5CDD505-2E9C-101B-9397-08002B2CF9AE}" pid="8" name="MSIP_Label_39d8be9e-c8d9-4b9c-bd40-2c27cc7ea2e6_ContentBits">
    <vt:lpwstr>0</vt:lpwstr>
  </property>
</Properties>
</file>