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9" r:id="rId4"/>
    <p:sldId id="262" r:id="rId5"/>
    <p:sldId id="261"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0" d="100"/>
          <a:sy n="60" d="100"/>
        </p:scale>
        <p:origin x="48" y="3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2A043-3305-9E49-C870-2F63CA4DD6F1}"/>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F1ADC2AF-7EF3-3E0D-22AF-C3ADE242DC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12CEB013-41B2-B096-79FD-9CC6ED612F47}"/>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D8E00075-3C89-87D4-F9B4-3AD555DB069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024AD55-394A-35CA-59B6-CB20745E5DE0}"/>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510319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7EECE-CAAD-2228-2AAA-93DC90D05BC8}"/>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713CA7F5-0B39-A942-81AA-94795285183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F6A98D0E-C8B9-5C29-958B-FE0134446DD2}"/>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D7F6E38E-E4C8-70BB-AC1A-1C389850716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F7B4085-1B5E-632F-019A-229C084097FF}"/>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878396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62445B-C0BF-F376-A3F4-39B65D790FF5}"/>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5CF01457-280B-773B-D250-8DD4BE0C7EC5}"/>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F62CD966-04DA-C694-4C26-A27DB8E4D8CB}"/>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93A0DF3F-24FE-3464-CD6C-2E44F2B9C18D}"/>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D26F1EC-BDD7-8B08-FE92-539CA9BD13E2}"/>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16816795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937A2-49B2-5909-D09C-0F29B26D61E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F899E956-094A-C7D1-613B-85574962EE7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49EF25EB-532A-0A5E-D956-D88D1E39E8FE}"/>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500E6B89-C897-90D2-8AA6-27734FD8D33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4F6ADD34-F8B8-6714-971A-D1942A790AB1}"/>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949060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09C37-7080-CF9F-091D-53C1983D84F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A777FA24-2AE7-9AFF-3AFD-CDAE09C7DE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A035D19-96EC-3A21-0660-3D4AEA9271F4}"/>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C328A67C-3C85-6CB1-11F5-E0E9D6CDB977}"/>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7F6DC74-3491-6741-2D29-D023660BC2A4}"/>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714637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A0188-1547-24A5-96E4-5DBE188037D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37803408-B013-0A7D-C91D-CCE3A722A58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5DBF7388-A18C-281C-6D85-81B7AE10CC3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EE44DA85-1091-2041-9F1C-2841C9B353DA}"/>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6" name="Footer Placeholder 5">
            <a:extLst>
              <a:ext uri="{FF2B5EF4-FFF2-40B4-BE49-F238E27FC236}">
                <a16:creationId xmlns:a16="http://schemas.microsoft.com/office/drawing/2014/main" id="{03CC4112-AA18-46FD-8F8F-E6E07A60923B}"/>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247472DD-6C90-DC5D-440D-E70FDD9C5F32}"/>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952898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5D459-AD32-897D-D2B0-13A438488E22}"/>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CAAF1106-DB6F-3A78-F7D5-651E088731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8D0F90C-AF0A-69F0-B4A6-A775D955209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CD0AE624-9E2A-414F-0E32-62F1D9F057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A89EB31-7140-80E7-669C-2608ABDF3A23}"/>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88F2FB8B-4DB7-07A7-1F40-CEE8806C0146}"/>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8" name="Footer Placeholder 7">
            <a:extLst>
              <a:ext uri="{FF2B5EF4-FFF2-40B4-BE49-F238E27FC236}">
                <a16:creationId xmlns:a16="http://schemas.microsoft.com/office/drawing/2014/main" id="{41D6B547-02A5-94EB-4A85-5E8CC145E811}"/>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6CC178AB-16C4-4A14-7356-DC6F227FB86B}"/>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375621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774B8-EF3F-6A99-A340-FB85FDEBDDA9}"/>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266AD448-F45B-B06A-99FF-8D758EBCB598}"/>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4" name="Footer Placeholder 3">
            <a:extLst>
              <a:ext uri="{FF2B5EF4-FFF2-40B4-BE49-F238E27FC236}">
                <a16:creationId xmlns:a16="http://schemas.microsoft.com/office/drawing/2014/main" id="{EBC7D0F0-E586-CAF6-FDD1-81F5E8BC268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F39DF530-3562-1A34-0E81-3B88666B4F74}"/>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3248625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16D356-5347-4651-8B4E-40AD34027F38}"/>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3" name="Footer Placeholder 2">
            <a:extLst>
              <a:ext uri="{FF2B5EF4-FFF2-40B4-BE49-F238E27FC236}">
                <a16:creationId xmlns:a16="http://schemas.microsoft.com/office/drawing/2014/main" id="{81216B73-D77F-8EBF-A268-BBE029D078EA}"/>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AA1BF83-1090-E0D8-8230-003BD8835498}"/>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438616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6AC69-00AE-AD52-1B26-285CC81A568C}"/>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8AD40A70-7AAD-23AC-27B4-126AB2AC4E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8918AFA0-2A8A-4C0F-D87F-2467A63D86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6EAAFDB-F6AC-F00D-F840-40C288375333}"/>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6" name="Footer Placeholder 5">
            <a:extLst>
              <a:ext uri="{FF2B5EF4-FFF2-40B4-BE49-F238E27FC236}">
                <a16:creationId xmlns:a16="http://schemas.microsoft.com/office/drawing/2014/main" id="{C6868081-4E2C-B910-6D51-2D5F578A67BE}"/>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8E8207F-6B53-B460-ADB3-06EC416FFCE8}"/>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2222232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24AD8-74ED-1999-2F5E-7E88E00229B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62DFFAE9-0664-983B-FD16-46DB5449C1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D523326B-EB2D-ED63-FF63-34BFFB0EB5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7CAB6AD-0F45-15FD-13C9-DCF554D53DFA}"/>
              </a:ext>
            </a:extLst>
          </p:cNvPr>
          <p:cNvSpPr>
            <a:spLocks noGrp="1"/>
          </p:cNvSpPr>
          <p:nvPr>
            <p:ph type="dt" sz="half" idx="10"/>
          </p:nvPr>
        </p:nvSpPr>
        <p:spPr/>
        <p:txBody>
          <a:bodyPr/>
          <a:lstStyle/>
          <a:p>
            <a:fld id="{C510AAB8-258A-4D2E-9482-7F8EF6ED3B09}" type="datetimeFigureOut">
              <a:rPr lang="en-GB" smtClean="0"/>
              <a:t>09/01/2023</a:t>
            </a:fld>
            <a:endParaRPr lang="en-GB" dirty="0"/>
          </a:p>
        </p:txBody>
      </p:sp>
      <p:sp>
        <p:nvSpPr>
          <p:cNvPr id="6" name="Footer Placeholder 5">
            <a:extLst>
              <a:ext uri="{FF2B5EF4-FFF2-40B4-BE49-F238E27FC236}">
                <a16:creationId xmlns:a16="http://schemas.microsoft.com/office/drawing/2014/main" id="{5BBAA968-C486-3D8E-BF62-5659D09D6674}"/>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DDF772D5-E5EB-F158-C7B9-A011BCC690F6}"/>
              </a:ext>
            </a:extLst>
          </p:cNvPr>
          <p:cNvSpPr>
            <a:spLocks noGrp="1"/>
          </p:cNvSpPr>
          <p:nvPr>
            <p:ph type="sldNum" sz="quarter" idx="12"/>
          </p:nvPr>
        </p:nvSpPr>
        <p:spPr/>
        <p:txBody>
          <a:bodyPr/>
          <a:lstStyle/>
          <a:p>
            <a:fld id="{94A2D6EB-21C6-47E0-B677-BC2249EB0DD5}" type="slidenum">
              <a:rPr lang="en-GB" smtClean="0"/>
              <a:t>‹#›</a:t>
            </a:fld>
            <a:endParaRPr lang="en-GB" dirty="0"/>
          </a:p>
        </p:txBody>
      </p:sp>
    </p:spTree>
    <p:extLst>
      <p:ext uri="{BB962C8B-B14F-4D97-AF65-F5344CB8AC3E}">
        <p14:creationId xmlns:p14="http://schemas.microsoft.com/office/powerpoint/2010/main" val="4199554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166C82-89C2-5EB0-C651-AE1C4FA9AF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584D5F17-CD27-4381-F9BE-5D34CAD072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91EBB24-C67F-AC22-BB8A-AE5B241C4C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10AAB8-258A-4D2E-9482-7F8EF6ED3B09}" type="datetimeFigureOut">
              <a:rPr lang="en-GB" smtClean="0"/>
              <a:t>09/01/2023</a:t>
            </a:fld>
            <a:endParaRPr lang="en-GB" dirty="0"/>
          </a:p>
        </p:txBody>
      </p:sp>
      <p:sp>
        <p:nvSpPr>
          <p:cNvPr id="5" name="Footer Placeholder 4">
            <a:extLst>
              <a:ext uri="{FF2B5EF4-FFF2-40B4-BE49-F238E27FC236}">
                <a16:creationId xmlns:a16="http://schemas.microsoft.com/office/drawing/2014/main" id="{AEB171CA-D0F9-1C0F-913E-090EFB95B9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C76DF3CD-F7F0-D7EB-C1C9-25FA5122C2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A2D6EB-21C6-47E0-B677-BC2249EB0DD5}" type="slidenum">
              <a:rPr lang="en-GB" smtClean="0"/>
              <a:t>‹#›</a:t>
            </a:fld>
            <a:endParaRPr lang="en-GB" dirty="0"/>
          </a:p>
        </p:txBody>
      </p:sp>
    </p:spTree>
    <p:extLst>
      <p:ext uri="{BB962C8B-B14F-4D97-AF65-F5344CB8AC3E}">
        <p14:creationId xmlns:p14="http://schemas.microsoft.com/office/powerpoint/2010/main" val="31851970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38" name="Rectangle 28">
            <a:extLst>
              <a:ext uri="{FF2B5EF4-FFF2-40B4-BE49-F238E27FC236}">
                <a16:creationId xmlns:a16="http://schemas.microsoft.com/office/drawing/2014/main" id="{787F4F1C-8D3D-4EC1-B72D-A0470A5A0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39" name="Group 30">
            <a:extLst>
              <a:ext uri="{FF2B5EF4-FFF2-40B4-BE49-F238E27FC236}">
                <a16:creationId xmlns:a16="http://schemas.microsoft.com/office/drawing/2014/main" id="{D1E3DD61-64DB-46AD-B249-E273CD86B05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296011"/>
            <a:ext cx="12192000" cy="3561989"/>
            <a:chOff x="0" y="3296011"/>
            <a:chExt cx="12192000" cy="3561989"/>
          </a:xfrm>
          <a:effectLst>
            <a:outerShdw blurRad="254000" dist="152400" dir="16200000" rotWithShape="0">
              <a:prstClr val="black">
                <a:alpha val="10000"/>
              </a:prstClr>
            </a:outerShdw>
          </a:effectLst>
        </p:grpSpPr>
        <p:grpSp>
          <p:nvGrpSpPr>
            <p:cNvPr id="40" name="Group 31">
              <a:extLst>
                <a:ext uri="{FF2B5EF4-FFF2-40B4-BE49-F238E27FC236}">
                  <a16:creationId xmlns:a16="http://schemas.microsoft.com/office/drawing/2014/main" id="{0D7053D3-590A-4E94-B092-C96EAF744C33}"/>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3681702"/>
              <a:ext cx="12192000" cy="3176298"/>
              <a:chOff x="0" y="3681702"/>
              <a:chExt cx="12192000" cy="3176298"/>
            </a:xfrm>
          </p:grpSpPr>
          <p:sp>
            <p:nvSpPr>
              <p:cNvPr id="36" name="Freeform: Shape 35">
                <a:extLst>
                  <a:ext uri="{FF2B5EF4-FFF2-40B4-BE49-F238E27FC236}">
                    <a16:creationId xmlns:a16="http://schemas.microsoft.com/office/drawing/2014/main" id="{2EB67199-6FF0-4DED-89D1-BAEA95F9F5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D1A0BEEB-C008-4150-A935-C6AAF537DA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33" name="Group 32">
              <a:extLst>
                <a:ext uri="{FF2B5EF4-FFF2-40B4-BE49-F238E27FC236}">
                  <a16:creationId xmlns:a16="http://schemas.microsoft.com/office/drawing/2014/main" id="{05148B0F-801C-45A1-80C1-EEC25A22A7C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44" y="3296011"/>
              <a:ext cx="12191456" cy="2849975"/>
              <a:chOff x="544" y="3296011"/>
              <a:chExt cx="12191456" cy="2849975"/>
            </a:xfrm>
          </p:grpSpPr>
          <p:sp>
            <p:nvSpPr>
              <p:cNvPr id="41" name="Freeform: Shape 33">
                <a:extLst>
                  <a:ext uri="{FF2B5EF4-FFF2-40B4-BE49-F238E27FC236}">
                    <a16:creationId xmlns:a16="http://schemas.microsoft.com/office/drawing/2014/main" id="{E7715ED9-C8CE-4651-82AA-1C4B5F14A0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2" name="Freeform: Shape 34">
                <a:extLst>
                  <a:ext uri="{FF2B5EF4-FFF2-40B4-BE49-F238E27FC236}">
                    <a16:creationId xmlns:a16="http://schemas.microsoft.com/office/drawing/2014/main" id="{B911230A-EF3B-4760-9087-E4FBE05BD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a:blip r:embed="rId2">
                  <a:alphaModFix amt="57000"/>
                </a:blip>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sp>
        <p:nvSpPr>
          <p:cNvPr id="2" name="Title 1">
            <a:extLst>
              <a:ext uri="{FF2B5EF4-FFF2-40B4-BE49-F238E27FC236}">
                <a16:creationId xmlns:a16="http://schemas.microsoft.com/office/drawing/2014/main" id="{2C47568D-61D6-2CB7-E6E0-68B904908DA3}"/>
              </a:ext>
            </a:extLst>
          </p:cNvPr>
          <p:cNvSpPr>
            <a:spLocks noGrp="1"/>
          </p:cNvSpPr>
          <p:nvPr>
            <p:ph type="title"/>
          </p:nvPr>
        </p:nvSpPr>
        <p:spPr>
          <a:xfrm>
            <a:off x="838199" y="1120676"/>
            <a:ext cx="7834746" cy="2308324"/>
          </a:xfrm>
        </p:spPr>
        <p:txBody>
          <a:bodyPr vert="horz" lIns="91440" tIns="45720" rIns="91440" bIns="45720" rtlCol="0" anchor="b">
            <a:normAutofit/>
          </a:bodyPr>
          <a:lstStyle/>
          <a:p>
            <a:r>
              <a:rPr lang="en-US" sz="7200" kern="1200" dirty="0">
                <a:solidFill>
                  <a:schemeClr val="bg1"/>
                </a:solidFill>
                <a:latin typeface="+mj-lt"/>
                <a:ea typeface="+mj-ea"/>
                <a:cs typeface="+mj-cs"/>
              </a:rPr>
              <a:t>What keeps us safe today?</a:t>
            </a:r>
          </a:p>
        </p:txBody>
      </p:sp>
      <p:pic>
        <p:nvPicPr>
          <p:cNvPr id="11" name="Picture 10" descr="Logo, company name&#10;&#10;Description automatically generated">
            <a:extLst>
              <a:ext uri="{FF2B5EF4-FFF2-40B4-BE49-F238E27FC236}">
                <a16:creationId xmlns:a16="http://schemas.microsoft.com/office/drawing/2014/main" id="{D0E7DB25-0732-458F-9BE5-B3B70D7FC6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0232" y="5725935"/>
            <a:ext cx="1024792" cy="693138"/>
          </a:xfrm>
          <a:prstGeom prst="rect">
            <a:avLst/>
          </a:prstGeom>
        </p:spPr>
      </p:pic>
      <p:pic>
        <p:nvPicPr>
          <p:cNvPr id="12" name="Picture 11" descr="A picture containing text, clipart&#10;&#10;Description automatically generated">
            <a:extLst>
              <a:ext uri="{FF2B5EF4-FFF2-40B4-BE49-F238E27FC236}">
                <a16:creationId xmlns:a16="http://schemas.microsoft.com/office/drawing/2014/main" id="{1F7DF513-8CE6-4A2F-9EB9-87E67CDDA7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29819" y="5729051"/>
            <a:ext cx="683490" cy="675353"/>
          </a:xfrm>
          <a:prstGeom prst="rect">
            <a:avLst/>
          </a:prstGeom>
        </p:spPr>
      </p:pic>
    </p:spTree>
    <p:extLst>
      <p:ext uri="{BB962C8B-B14F-4D97-AF65-F5344CB8AC3E}">
        <p14:creationId xmlns:p14="http://schemas.microsoft.com/office/powerpoint/2010/main" val="41366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6CB044B-AD2A-2002-56A5-DD94166211AE}"/>
              </a:ext>
            </a:extLst>
          </p:cNvPr>
          <p:cNvSpPr txBox="1"/>
          <p:nvPr/>
        </p:nvSpPr>
        <p:spPr>
          <a:xfrm>
            <a:off x="516048" y="802241"/>
            <a:ext cx="2656360" cy="1569660"/>
          </a:xfrm>
          <a:prstGeom prst="rect">
            <a:avLst/>
          </a:prstGeom>
          <a:noFill/>
        </p:spPr>
        <p:txBody>
          <a:bodyPr wrap="square" rtlCol="0">
            <a:spAutoFit/>
          </a:bodyPr>
          <a:lstStyle/>
          <a:p>
            <a:r>
              <a:rPr lang="en-GB" sz="2400" dirty="0">
                <a:solidFill>
                  <a:schemeClr val="bg1"/>
                </a:solidFill>
              </a:rPr>
              <a:t>Flood defences were made stronger after the flood in 1953.</a:t>
            </a:r>
          </a:p>
        </p:txBody>
      </p:sp>
      <p:pic>
        <p:nvPicPr>
          <p:cNvPr id="8" name="Picture 7">
            <a:extLst>
              <a:ext uri="{FF2B5EF4-FFF2-40B4-BE49-F238E27FC236}">
                <a16:creationId xmlns:a16="http://schemas.microsoft.com/office/drawing/2014/main" id="{6A9DD29A-5BFB-ADAA-6154-ABF9D75AFE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1612" y="736927"/>
            <a:ext cx="8477250" cy="5086350"/>
          </a:xfrm>
          <a:prstGeom prst="rect">
            <a:avLst/>
          </a:prstGeom>
        </p:spPr>
      </p:pic>
    </p:spTree>
    <p:extLst>
      <p:ext uri="{BB962C8B-B14F-4D97-AF65-F5344CB8AC3E}">
        <p14:creationId xmlns:p14="http://schemas.microsoft.com/office/powerpoint/2010/main" val="23799433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2A562FA-4086-7BF7-6E12-D716113C967D}"/>
              </a:ext>
            </a:extLst>
          </p:cNvPr>
          <p:cNvSpPr txBox="1"/>
          <p:nvPr/>
        </p:nvSpPr>
        <p:spPr>
          <a:xfrm>
            <a:off x="642257" y="322804"/>
            <a:ext cx="10907486" cy="1384995"/>
          </a:xfrm>
          <a:prstGeom prst="rect">
            <a:avLst/>
          </a:prstGeom>
          <a:noFill/>
        </p:spPr>
        <p:txBody>
          <a:bodyPr wrap="square" rtlCol="0">
            <a:spAutoFit/>
          </a:bodyPr>
          <a:lstStyle/>
          <a:p>
            <a:r>
              <a:rPr lang="en-GB" sz="2800" dirty="0">
                <a:solidFill>
                  <a:schemeClr val="bg1"/>
                </a:solidFill>
              </a:rPr>
              <a:t>Tendring District Council, Essex County Council and The Environment Agency are always looking at how to keep areas like Harwich safe. </a:t>
            </a:r>
          </a:p>
          <a:p>
            <a:endParaRPr lang="en-GB" sz="2800" dirty="0">
              <a:solidFill>
                <a:schemeClr val="bg1"/>
              </a:solidFill>
            </a:endParaRPr>
          </a:p>
        </p:txBody>
      </p:sp>
      <p:pic>
        <p:nvPicPr>
          <p:cNvPr id="3" name="Picture 2">
            <a:extLst>
              <a:ext uri="{FF2B5EF4-FFF2-40B4-BE49-F238E27FC236}">
                <a16:creationId xmlns:a16="http://schemas.microsoft.com/office/drawing/2014/main" id="{52C1E9F8-1736-A585-C948-01D7686A93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7902" y="1588236"/>
            <a:ext cx="6170645" cy="4627984"/>
          </a:xfrm>
          <a:prstGeom prst="rect">
            <a:avLst/>
          </a:prstGeom>
        </p:spPr>
      </p:pic>
      <p:sp>
        <p:nvSpPr>
          <p:cNvPr id="5" name="TextBox 4">
            <a:extLst>
              <a:ext uri="{FF2B5EF4-FFF2-40B4-BE49-F238E27FC236}">
                <a16:creationId xmlns:a16="http://schemas.microsoft.com/office/drawing/2014/main" id="{ECBD5B26-89BC-2F24-5BB6-1C31ECB8C78D}"/>
              </a:ext>
            </a:extLst>
          </p:cNvPr>
          <p:cNvSpPr txBox="1"/>
          <p:nvPr/>
        </p:nvSpPr>
        <p:spPr>
          <a:xfrm>
            <a:off x="642257" y="1588236"/>
            <a:ext cx="4473612" cy="3323987"/>
          </a:xfrm>
          <a:prstGeom prst="rect">
            <a:avLst/>
          </a:prstGeom>
          <a:noFill/>
        </p:spPr>
        <p:txBody>
          <a:bodyPr wrap="square" rtlCol="0">
            <a:spAutoFit/>
          </a:bodyPr>
          <a:lstStyle/>
          <a:p>
            <a:r>
              <a:rPr lang="en-GB" sz="2400" dirty="0">
                <a:solidFill>
                  <a:schemeClr val="bg1"/>
                </a:solidFill>
              </a:rPr>
              <a:t>A large scheme in the 1970s and 1980s created sea defences from the fort at Harbour Crescent round Bathside Bay.</a:t>
            </a:r>
          </a:p>
          <a:p>
            <a:r>
              <a:rPr lang="en-GB" sz="2400" dirty="0">
                <a:solidFill>
                  <a:schemeClr val="bg1"/>
                </a:solidFill>
              </a:rPr>
              <a:t>The road from Parkeston to Harwich was built in the 1990s by Essex County Council. This acts as a flood defence. </a:t>
            </a:r>
            <a:endParaRPr lang="en-GB" sz="2400" dirty="0"/>
          </a:p>
          <a:p>
            <a:endParaRPr lang="en-GB" dirty="0"/>
          </a:p>
        </p:txBody>
      </p:sp>
    </p:spTree>
    <p:extLst>
      <p:ext uri="{BB962C8B-B14F-4D97-AF65-F5344CB8AC3E}">
        <p14:creationId xmlns:p14="http://schemas.microsoft.com/office/powerpoint/2010/main" val="972924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1279125-733C-44DA-1AC2-B0B2337C29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4204" y="559837"/>
            <a:ext cx="7252996" cy="5439747"/>
          </a:xfrm>
          <a:prstGeom prst="rect">
            <a:avLst/>
          </a:prstGeom>
        </p:spPr>
      </p:pic>
      <p:sp>
        <p:nvSpPr>
          <p:cNvPr id="6" name="TextBox 5">
            <a:extLst>
              <a:ext uri="{FF2B5EF4-FFF2-40B4-BE49-F238E27FC236}">
                <a16:creationId xmlns:a16="http://schemas.microsoft.com/office/drawing/2014/main" id="{F117977A-A089-974A-9661-8ECE845FB78F}"/>
              </a:ext>
            </a:extLst>
          </p:cNvPr>
          <p:cNvSpPr txBox="1"/>
          <p:nvPr/>
        </p:nvSpPr>
        <p:spPr>
          <a:xfrm>
            <a:off x="8332237" y="559837"/>
            <a:ext cx="3303036" cy="5539978"/>
          </a:xfrm>
          <a:prstGeom prst="rect">
            <a:avLst/>
          </a:prstGeom>
          <a:noFill/>
        </p:spPr>
        <p:txBody>
          <a:bodyPr wrap="square" rtlCol="0">
            <a:spAutoFit/>
          </a:bodyPr>
          <a:lstStyle/>
          <a:p>
            <a:r>
              <a:rPr lang="en-GB" sz="2400" dirty="0">
                <a:solidFill>
                  <a:schemeClr val="bg1"/>
                </a:solidFill>
              </a:rPr>
              <a:t>All along the coast, walls and banks have been built along the sea fronts to stop the sea coming in. This would stop people being able to get to the beaches so there are gaps in the walls. These gaps are closed with large metal gates if there is a risk of flooding. These large doors are called flood gates.</a:t>
            </a:r>
          </a:p>
          <a:p>
            <a:endParaRPr lang="en-GB" dirty="0">
              <a:solidFill>
                <a:schemeClr val="bg1"/>
              </a:solidFill>
            </a:endParaRPr>
          </a:p>
        </p:txBody>
      </p:sp>
      <p:sp>
        <p:nvSpPr>
          <p:cNvPr id="7" name="TextBox 6">
            <a:extLst>
              <a:ext uri="{FF2B5EF4-FFF2-40B4-BE49-F238E27FC236}">
                <a16:creationId xmlns:a16="http://schemas.microsoft.com/office/drawing/2014/main" id="{49509D68-6E8B-B69C-8E43-8F5D1D05A94A}"/>
              </a:ext>
            </a:extLst>
          </p:cNvPr>
          <p:cNvSpPr txBox="1"/>
          <p:nvPr/>
        </p:nvSpPr>
        <p:spPr>
          <a:xfrm>
            <a:off x="824204" y="6195527"/>
            <a:ext cx="6882882" cy="369332"/>
          </a:xfrm>
          <a:prstGeom prst="rect">
            <a:avLst/>
          </a:prstGeom>
          <a:noFill/>
        </p:spPr>
        <p:txBody>
          <a:bodyPr wrap="square" rtlCol="0">
            <a:spAutoFit/>
          </a:bodyPr>
          <a:lstStyle/>
          <a:p>
            <a:r>
              <a:rPr lang="en-GB" dirty="0">
                <a:solidFill>
                  <a:schemeClr val="bg1"/>
                </a:solidFill>
              </a:rPr>
              <a:t>A flood gate on the beach at Jaywick</a:t>
            </a:r>
          </a:p>
        </p:txBody>
      </p:sp>
    </p:spTree>
    <p:extLst>
      <p:ext uri="{BB962C8B-B14F-4D97-AF65-F5344CB8AC3E}">
        <p14:creationId xmlns:p14="http://schemas.microsoft.com/office/powerpoint/2010/main" val="3226740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5BE3A-1611-6B6B-31BC-B36CA435E5D0}"/>
              </a:ext>
            </a:extLst>
          </p:cNvPr>
          <p:cNvSpPr>
            <a:spLocks noGrp="1"/>
          </p:cNvSpPr>
          <p:nvPr>
            <p:ph type="title"/>
          </p:nvPr>
        </p:nvSpPr>
        <p:spPr>
          <a:xfrm>
            <a:off x="699796" y="212889"/>
            <a:ext cx="10515600" cy="1115267"/>
          </a:xfrm>
        </p:spPr>
        <p:txBody>
          <a:bodyPr/>
          <a:lstStyle/>
          <a:p>
            <a:r>
              <a:rPr lang="en-GB" dirty="0">
                <a:solidFill>
                  <a:schemeClr val="bg1"/>
                </a:solidFill>
              </a:rPr>
              <a:t>Warnings</a:t>
            </a:r>
          </a:p>
        </p:txBody>
      </p:sp>
      <p:pic>
        <p:nvPicPr>
          <p:cNvPr id="6" name="Picture 5">
            <a:extLst>
              <a:ext uri="{FF2B5EF4-FFF2-40B4-BE49-F238E27FC236}">
                <a16:creationId xmlns:a16="http://schemas.microsoft.com/office/drawing/2014/main" id="{C7A38BAE-37A5-A2DA-5FF6-5779A41CC3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2805" y="5018742"/>
            <a:ext cx="1391678" cy="1296000"/>
          </a:xfrm>
          <a:prstGeom prst="rect">
            <a:avLst/>
          </a:prstGeom>
        </p:spPr>
      </p:pic>
      <p:sp>
        <p:nvSpPr>
          <p:cNvPr id="7" name="TextBox 6">
            <a:extLst>
              <a:ext uri="{FF2B5EF4-FFF2-40B4-BE49-F238E27FC236}">
                <a16:creationId xmlns:a16="http://schemas.microsoft.com/office/drawing/2014/main" id="{4B163AE5-3D89-AC43-DEE3-D3D5A632CB15}"/>
              </a:ext>
            </a:extLst>
          </p:cNvPr>
          <p:cNvSpPr txBox="1"/>
          <p:nvPr/>
        </p:nvSpPr>
        <p:spPr>
          <a:xfrm>
            <a:off x="838200" y="4283243"/>
            <a:ext cx="2072951" cy="646331"/>
          </a:xfrm>
          <a:prstGeom prst="rect">
            <a:avLst/>
          </a:prstGeom>
          <a:noFill/>
        </p:spPr>
        <p:txBody>
          <a:bodyPr wrap="square" rtlCol="0">
            <a:spAutoFit/>
          </a:bodyPr>
          <a:lstStyle/>
          <a:p>
            <a:pPr algn="ctr"/>
            <a:r>
              <a:rPr lang="en-US" dirty="0">
                <a:solidFill>
                  <a:schemeClr val="bg1"/>
                </a:solidFill>
              </a:rPr>
              <a:t>Flood alert- flooding is possible </a:t>
            </a:r>
          </a:p>
        </p:txBody>
      </p:sp>
      <p:sp>
        <p:nvSpPr>
          <p:cNvPr id="8" name="TextBox 7">
            <a:extLst>
              <a:ext uri="{FF2B5EF4-FFF2-40B4-BE49-F238E27FC236}">
                <a16:creationId xmlns:a16="http://schemas.microsoft.com/office/drawing/2014/main" id="{8BA2FE07-E99F-AC21-814D-0FC1CA4B05AB}"/>
              </a:ext>
            </a:extLst>
          </p:cNvPr>
          <p:cNvSpPr txBox="1"/>
          <p:nvPr/>
        </p:nvSpPr>
        <p:spPr>
          <a:xfrm>
            <a:off x="5059525" y="4217159"/>
            <a:ext cx="2072950" cy="646331"/>
          </a:xfrm>
          <a:prstGeom prst="rect">
            <a:avLst/>
          </a:prstGeom>
          <a:noFill/>
        </p:spPr>
        <p:txBody>
          <a:bodyPr wrap="square" rtlCol="0">
            <a:spAutoFit/>
          </a:bodyPr>
          <a:lstStyle/>
          <a:p>
            <a:pPr algn="ctr"/>
            <a:r>
              <a:rPr lang="en-US" dirty="0">
                <a:solidFill>
                  <a:schemeClr val="bg1"/>
                </a:solidFill>
              </a:rPr>
              <a:t>Flood warning – flooding is expected</a:t>
            </a:r>
          </a:p>
        </p:txBody>
      </p:sp>
      <p:sp>
        <p:nvSpPr>
          <p:cNvPr id="9" name="TextBox 8">
            <a:extLst>
              <a:ext uri="{FF2B5EF4-FFF2-40B4-BE49-F238E27FC236}">
                <a16:creationId xmlns:a16="http://schemas.microsoft.com/office/drawing/2014/main" id="{87BB0F27-38E8-72E5-72CA-A3F7BECC0759}"/>
              </a:ext>
            </a:extLst>
          </p:cNvPr>
          <p:cNvSpPr txBox="1"/>
          <p:nvPr/>
        </p:nvSpPr>
        <p:spPr>
          <a:xfrm>
            <a:off x="9116009" y="4216881"/>
            <a:ext cx="2836506" cy="646331"/>
          </a:xfrm>
          <a:prstGeom prst="rect">
            <a:avLst/>
          </a:prstGeom>
          <a:noFill/>
        </p:spPr>
        <p:txBody>
          <a:bodyPr wrap="square" rtlCol="0">
            <a:spAutoFit/>
          </a:bodyPr>
          <a:lstStyle/>
          <a:p>
            <a:pPr algn="ctr"/>
            <a:r>
              <a:rPr lang="en-US" dirty="0">
                <a:solidFill>
                  <a:schemeClr val="bg1"/>
                </a:solidFill>
              </a:rPr>
              <a:t>Severe flood warning- serious flooding is expected</a:t>
            </a:r>
          </a:p>
        </p:txBody>
      </p:sp>
      <p:pic>
        <p:nvPicPr>
          <p:cNvPr id="11" name="Picture 10">
            <a:extLst>
              <a:ext uri="{FF2B5EF4-FFF2-40B4-BE49-F238E27FC236}">
                <a16:creationId xmlns:a16="http://schemas.microsoft.com/office/drawing/2014/main" id="{080D3E64-8512-4051-814D-14BB4DBB46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0161" y="5018742"/>
            <a:ext cx="1391679" cy="1296000"/>
          </a:xfrm>
          <a:prstGeom prst="rect">
            <a:avLst/>
          </a:prstGeom>
        </p:spPr>
      </p:pic>
      <p:pic>
        <p:nvPicPr>
          <p:cNvPr id="13" name="Picture 12">
            <a:extLst>
              <a:ext uri="{FF2B5EF4-FFF2-40B4-BE49-F238E27FC236}">
                <a16:creationId xmlns:a16="http://schemas.microsoft.com/office/drawing/2014/main" id="{13BDC571-5660-4E1D-9B93-11F768D32E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47518" y="5018742"/>
            <a:ext cx="1391677" cy="1296000"/>
          </a:xfrm>
          <a:prstGeom prst="rect">
            <a:avLst/>
          </a:prstGeom>
        </p:spPr>
      </p:pic>
      <p:sp>
        <p:nvSpPr>
          <p:cNvPr id="16" name="TextBox 15">
            <a:extLst>
              <a:ext uri="{FF2B5EF4-FFF2-40B4-BE49-F238E27FC236}">
                <a16:creationId xmlns:a16="http://schemas.microsoft.com/office/drawing/2014/main" id="{26BFF498-8F5F-24BC-7A43-79EA9EC19312}"/>
              </a:ext>
            </a:extLst>
          </p:cNvPr>
          <p:cNvSpPr txBox="1"/>
          <p:nvPr/>
        </p:nvSpPr>
        <p:spPr>
          <a:xfrm>
            <a:off x="699796" y="1209680"/>
            <a:ext cx="10654004" cy="2862322"/>
          </a:xfrm>
          <a:prstGeom prst="rect">
            <a:avLst/>
          </a:prstGeom>
          <a:noFill/>
        </p:spPr>
        <p:txBody>
          <a:bodyPr wrap="square" rtlCol="0">
            <a:spAutoFit/>
          </a:bodyPr>
          <a:lstStyle/>
          <a:p>
            <a:r>
              <a:rPr lang="en-US" dirty="0">
                <a:solidFill>
                  <a:schemeClr val="bg1"/>
                </a:solidFill>
              </a:rPr>
              <a:t>The Environment Agency monitors how much rain is falling, how high rivers are and what the sea conditions are. They do this so that they can forecast the possibility of flooding and make sure people can get ready.</a:t>
            </a:r>
          </a:p>
          <a:p>
            <a:endParaRPr lang="en-US" dirty="0">
              <a:solidFill>
                <a:schemeClr val="bg1"/>
              </a:solidFill>
            </a:endParaRPr>
          </a:p>
          <a:p>
            <a:r>
              <a:rPr lang="en-US" dirty="0">
                <a:solidFill>
                  <a:schemeClr val="bg1"/>
                </a:solidFill>
              </a:rPr>
              <a:t>People can find out what the risk of flooding in their area is by</a:t>
            </a:r>
          </a:p>
          <a:p>
            <a:endParaRPr lang="en-US" dirty="0">
              <a:solidFill>
                <a:schemeClr val="bg1"/>
              </a:solidFill>
            </a:endParaRPr>
          </a:p>
          <a:p>
            <a:pPr marL="285750" indent="-285750">
              <a:buFont typeface="Arial" panose="020B0604020202020204" pitchFamily="34" charset="0"/>
              <a:buChar char="•"/>
            </a:pPr>
            <a:r>
              <a:rPr lang="en-US" dirty="0">
                <a:solidFill>
                  <a:schemeClr val="bg1"/>
                </a:solidFill>
              </a:rPr>
              <a:t>Looking at a website https://www.gov.uk/check-flooding </a:t>
            </a:r>
          </a:p>
          <a:p>
            <a:pPr marL="285750" indent="-285750">
              <a:buFont typeface="Arial" panose="020B0604020202020204" pitchFamily="34" charset="0"/>
              <a:buChar char="•"/>
            </a:pPr>
            <a:r>
              <a:rPr lang="en-US" dirty="0">
                <a:solidFill>
                  <a:schemeClr val="bg1"/>
                </a:solidFill>
              </a:rPr>
              <a:t>Ringing a phone number</a:t>
            </a:r>
          </a:p>
          <a:p>
            <a:pPr marL="285750" indent="-285750">
              <a:buFont typeface="Arial" panose="020B0604020202020204" pitchFamily="34" charset="0"/>
              <a:buChar char="•"/>
            </a:pPr>
            <a:r>
              <a:rPr lang="en-US" dirty="0">
                <a:solidFill>
                  <a:schemeClr val="bg1"/>
                </a:solidFill>
              </a:rPr>
              <a:t>If you are in an area which is at high risk of flooding you can sign up to warnings by phone, text and email</a:t>
            </a:r>
          </a:p>
          <a:p>
            <a:endParaRPr lang="en-US" dirty="0">
              <a:solidFill>
                <a:schemeClr val="bg1"/>
              </a:solidFill>
            </a:endParaRPr>
          </a:p>
          <a:p>
            <a:r>
              <a:rPr lang="en-US" dirty="0">
                <a:solidFill>
                  <a:schemeClr val="bg1"/>
                </a:solidFill>
              </a:rPr>
              <a:t>There are three levels of flood warning:</a:t>
            </a:r>
          </a:p>
        </p:txBody>
      </p:sp>
    </p:spTree>
    <p:extLst>
      <p:ext uri="{BB962C8B-B14F-4D97-AF65-F5344CB8AC3E}">
        <p14:creationId xmlns:p14="http://schemas.microsoft.com/office/powerpoint/2010/main" val="3303286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TotalTime>
  <Words>281</Words>
  <Application>Microsoft Office PowerPoint</Application>
  <PresentationFormat>Widescreen</PresentationFormat>
  <Paragraphs>20</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What keeps us safe today?</vt:lpstr>
      <vt:lpstr>PowerPoint Presentation</vt:lpstr>
      <vt:lpstr>PowerPoint Presentation</vt:lpstr>
      <vt:lpstr>PowerPoint Presentation</vt:lpstr>
      <vt:lpstr>Warnings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keeps us safe today?</dc:title>
  <dc:creator>Pippa Smith</dc:creator>
  <cp:lastModifiedBy>Kate ONeill - Sound Archivist</cp:lastModifiedBy>
  <cp:revision>15</cp:revision>
  <dcterms:created xsi:type="dcterms:W3CDTF">2022-11-21T11:53:31Z</dcterms:created>
  <dcterms:modified xsi:type="dcterms:W3CDTF">2023-01-09T15:32:54Z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9d8be9e-c8d9-4b9c-bd40-2c27cc7ea2e6_Enabled">
    <vt:lpwstr>true</vt:lpwstr>
  </property>
  <property fmtid="{D5CDD505-2E9C-101B-9397-08002B2CF9AE}" pid="3" name="MSIP_Label_39d8be9e-c8d9-4b9c-bd40-2c27cc7ea2e6_SetDate">
    <vt:lpwstr>2022-12-14T15:39:39Z</vt:lpwstr>
  </property>
  <property fmtid="{D5CDD505-2E9C-101B-9397-08002B2CF9AE}" pid="4" name="MSIP_Label_39d8be9e-c8d9-4b9c-bd40-2c27cc7ea2e6_Method">
    <vt:lpwstr>Privileged</vt:lpwstr>
  </property>
  <property fmtid="{D5CDD505-2E9C-101B-9397-08002B2CF9AE}" pid="5" name="MSIP_Label_39d8be9e-c8d9-4b9c-bd40-2c27cc7ea2e6_Name">
    <vt:lpwstr>39d8be9e-c8d9-4b9c-bd40-2c27cc7ea2e6</vt:lpwstr>
  </property>
  <property fmtid="{D5CDD505-2E9C-101B-9397-08002B2CF9AE}" pid="6" name="MSIP_Label_39d8be9e-c8d9-4b9c-bd40-2c27cc7ea2e6_SiteId">
    <vt:lpwstr>a8b4324f-155c-4215-a0f1-7ed8cc9a992f</vt:lpwstr>
  </property>
  <property fmtid="{D5CDD505-2E9C-101B-9397-08002B2CF9AE}" pid="7" name="MSIP_Label_39d8be9e-c8d9-4b9c-bd40-2c27cc7ea2e6_ActionId">
    <vt:lpwstr>1f30e802-ec0a-474b-9ce5-5910507b67fb</vt:lpwstr>
  </property>
  <property fmtid="{D5CDD505-2E9C-101B-9397-08002B2CF9AE}" pid="8" name="MSIP_Label_39d8be9e-c8d9-4b9c-bd40-2c27cc7ea2e6_ContentBits">
    <vt:lpwstr>0</vt:lpwstr>
  </property>
</Properties>
</file>