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8" r:id="rId3"/>
    <p:sldId id="260" r:id="rId4"/>
    <p:sldId id="261" r:id="rId5"/>
    <p:sldId id="274" r:id="rId6"/>
    <p:sldId id="275" r:id="rId7"/>
    <p:sldId id="262" r:id="rId8"/>
    <p:sldId id="280" r:id="rId9"/>
    <p:sldId id="281" r:id="rId10"/>
    <p:sldId id="278" r:id="rId11"/>
    <p:sldId id="263" r:id="rId12"/>
    <p:sldId id="282" r:id="rId13"/>
    <p:sldId id="265" r:id="rId14"/>
    <p:sldId id="283" r:id="rId15"/>
    <p:sldId id="264" r:id="rId16"/>
    <p:sldId id="268" r:id="rId17"/>
    <p:sldId id="269" r:id="rId18"/>
    <p:sldId id="273" r:id="rId19"/>
    <p:sldId id="279" r:id="rId20"/>
    <p:sldId id="284" r:id="rId21"/>
    <p:sldId id="270" r:id="rId22"/>
    <p:sldId id="271" r:id="rId23"/>
    <p:sldId id="272" r:id="rId24"/>
    <p:sldId id="266" r:id="rId25"/>
    <p:sldId id="276" r:id="rId26"/>
    <p:sldId id="27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1" d="100"/>
          <a:sy n="51" d="100"/>
        </p:scale>
        <p:origin x="52" y="5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10B56D-7506-4B91-9417-A11F7B410715}" type="datetimeFigureOut">
              <a:rPr lang="en-GB" smtClean="0"/>
              <a:t>09/01/2023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2A08FE-63EB-4580-B971-144A62F63CE8}" type="slidenum">
              <a:rPr lang="en-GB" smtClean="0"/>
              <a:t>‹#›</a:t>
            </a:fld>
            <a:endParaRPr lang="en-GB" dirty="0"/>
          </a:p>
        </p:txBody>
      </p:sp>
    </p:spTree>
    <p:extLst>
      <p:ext uri="{BB962C8B-B14F-4D97-AF65-F5344CB8AC3E}">
        <p14:creationId xmlns:p14="http://schemas.microsoft.com/office/powerpoint/2010/main" val="164215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6F939-6D0A-4AFF-BCAB-F8558EB5954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7DC4746-DFC1-4D03-F32D-84556BA043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E2E31B2-26F9-FD65-DF4D-88DF1D6216E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59D74100-6434-71EC-09B9-9E70D539383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C1E460D-250F-9BFB-67F3-6C0B78B68D08}"/>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6698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2E26E-B9AB-B3DB-D39B-40B54093AD89}"/>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96420ED-6771-2838-A44A-8FCB3739576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078078C-8EF5-5A94-5B55-762326FC128A}"/>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578DFEB4-786D-7E8B-8022-BBADA42AD12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7CC1BA2-D651-C35C-7AEB-0B8BF082A0F9}"/>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4212863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799D1C-E22B-34FE-4D53-9B44C02779B9}"/>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FEE8179E-7B4E-4D71-1687-2A3EBA585F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179428F-533B-6AD6-12E7-A913529FBFA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A834B886-84F3-B893-78E3-F7448DB467D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C5C0CBA-6D41-4EC3-5556-2A6232041ED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55649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E4545-B5B5-1499-2725-1DF6CBAEE6B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A41F55E-2B67-2D4B-F3E1-6707B29BC17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DF3FDE2-6949-B106-B20B-A1FB9A634DC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EB662B32-E54B-72CC-F088-F21978A174C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EE72D4B-1AB1-64C0-864D-4CC1A4B6A636}"/>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1506346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3337-D3FE-91CC-674C-82EC44966A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646F77B1-40D4-69C2-D082-36C46BD647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4B8BDD6-6A43-5A55-8095-E63FFD808616}"/>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9FC683A5-9E28-809B-C277-92A37A604F3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D4345A8-10A7-49D7-ADF9-AF56757B9D41}"/>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317085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3F07-F7A0-B1DE-E3B9-9B32BD7800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AE877EB-5ABA-468C-9B58-76B55F082D8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5858BBA-B5F6-47CD-F2B6-73B5D0407EC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4C5A828-F5B4-4EFF-8F19-0F8D3A98CBA5}"/>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1021DC29-0153-8FC1-4456-C47BF04A2CF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F8655A2-8345-8082-5927-740CB7815912}"/>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4122615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24D04-CA17-976E-4A89-1359559B4D2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D0DEE251-C805-1B10-DFBC-2AA2FB5B5F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345CB88-B0F9-6A14-DC47-66F369B38E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2655BB5C-7F49-46AA-2D03-20C2FB77CB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7D418E0-7289-209E-5245-6BDCDA897AE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DC4D97A0-5BB2-8EC5-BAFC-908A4BE14695}"/>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8" name="Footer Placeholder 7">
            <a:extLst>
              <a:ext uri="{FF2B5EF4-FFF2-40B4-BE49-F238E27FC236}">
                <a16:creationId xmlns:a16="http://schemas.microsoft.com/office/drawing/2014/main" id="{52A1B5CA-B2AB-1483-9732-12BF3DACC93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28D504B1-1F4E-CBBA-C54D-30D699AF023A}"/>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487449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66EF9-B995-3F21-237A-60FCD6FB64C3}"/>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4F27E01-58DF-477E-6364-AA7ABDD8BBF7}"/>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4" name="Footer Placeholder 3">
            <a:extLst>
              <a:ext uri="{FF2B5EF4-FFF2-40B4-BE49-F238E27FC236}">
                <a16:creationId xmlns:a16="http://schemas.microsoft.com/office/drawing/2014/main" id="{9825C6CB-9747-EADB-AD8B-E8C334FCE060}"/>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2CF0BF65-DF5C-D97C-FC9A-9680EA2A9F5B}"/>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85543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31BDAD-B42D-4CA1-8714-CACE200794C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3" name="Footer Placeholder 2">
            <a:extLst>
              <a:ext uri="{FF2B5EF4-FFF2-40B4-BE49-F238E27FC236}">
                <a16:creationId xmlns:a16="http://schemas.microsoft.com/office/drawing/2014/main" id="{D187205F-89AD-059D-6D29-18F30E69939D}"/>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E585E04B-8F79-E12E-E35A-8C066B78CB7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42849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7B900-5EEB-B7BB-8172-4F70427D5F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CD236D5-216D-F3EF-8CF5-F0C0CA85B2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4AD815DF-2DFF-294D-B838-925B39B0A8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8B17F20-5654-756A-86F4-44FEE847259C}"/>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4527B89B-9536-C09C-41E3-38E0F54913B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521F152-B843-1520-1C8F-AF85024513D4}"/>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1615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55236-1EA3-5D9C-4E03-52F56CF5AD0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7C47C09-23B6-04F1-FC18-C670DE9195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CCAF069-D082-6986-18B6-7A380DDFAF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4885EDA-152C-2564-C78F-911D1BD5E50E}"/>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AFE30DD2-1AD6-30F9-4A12-D35B70AEBB1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4330122-2AB3-91E3-CD85-17DC4D91E71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1120760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DD1854-B560-7F49-69AF-67C4C62571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9B378F1C-8EED-47CB-EA6E-614B3CECBB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A38C419-49F3-9FEF-1D30-8A2775FC2B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9C184660-8B1D-DF17-19EA-0BEBDCF50D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85A1D55A-2A04-FA98-CC87-501BD3A712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D581BF-4F33-4E2F-9778-E1BF6CAC59C3}" type="slidenum">
              <a:rPr lang="en-GB" smtClean="0"/>
              <a:t>‹#›</a:t>
            </a:fld>
            <a:endParaRPr lang="en-GB" dirty="0"/>
          </a:p>
        </p:txBody>
      </p:sp>
    </p:spTree>
    <p:extLst>
      <p:ext uri="{BB962C8B-B14F-4D97-AF65-F5344CB8AC3E}">
        <p14:creationId xmlns:p14="http://schemas.microsoft.com/office/powerpoint/2010/main" val="2915759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834746" cy="2308324"/>
          </a:xfrm>
        </p:spPr>
        <p:txBody>
          <a:bodyPr vert="horz" lIns="91440" tIns="45720" rIns="91440" bIns="45720" rtlCol="0" anchor="b">
            <a:normAutofit/>
          </a:bodyPr>
          <a:lstStyle/>
          <a:p>
            <a:r>
              <a:rPr lang="en-US" sz="7200" kern="1200" dirty="0">
                <a:solidFill>
                  <a:schemeClr val="bg1"/>
                </a:solidFill>
              </a:rPr>
              <a:t>Canvey Island Floods January 31</a:t>
            </a:r>
            <a:r>
              <a:rPr lang="en-US" sz="7200" kern="1200" baseline="30000" dirty="0">
                <a:solidFill>
                  <a:schemeClr val="bg1"/>
                </a:solidFill>
              </a:rPr>
              <a:t>st</a:t>
            </a:r>
            <a:r>
              <a:rPr lang="en-US" sz="7200" kern="1200" dirty="0">
                <a:solidFill>
                  <a:schemeClr val="bg1"/>
                </a:solidFill>
              </a:rPr>
              <a:t> 1953</a:t>
            </a:r>
          </a:p>
        </p:txBody>
      </p:sp>
      <p:pic>
        <p:nvPicPr>
          <p:cNvPr id="4" name="Picture 3" descr="Logo, company name&#10;&#10;Description automatically generated">
            <a:extLst>
              <a:ext uri="{FF2B5EF4-FFF2-40B4-BE49-F238E27FC236}">
                <a16:creationId xmlns:a16="http://schemas.microsoft.com/office/drawing/2014/main" id="{C5AD56CA-D4B2-4767-B291-57EB62F9C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6" name="Picture 5">
            <a:extLst>
              <a:ext uri="{FF2B5EF4-FFF2-40B4-BE49-F238E27FC236}">
                <a16:creationId xmlns:a16="http://schemas.microsoft.com/office/drawing/2014/main" id="{30472695-BF0B-4FAC-9C10-6F1574E28E3A}"/>
              </a:ext>
            </a:extLst>
          </p:cNvPr>
          <p:cNvPicPr>
            <a:picLocks noChangeAspect="1"/>
          </p:cNvPicPr>
          <p:nvPr/>
        </p:nvPicPr>
        <p:blipFill>
          <a:blip r:embed="rId4"/>
          <a:stretch>
            <a:fillRect/>
          </a:stretch>
        </p:blipFill>
        <p:spPr>
          <a:xfrm>
            <a:off x="11180190" y="5703393"/>
            <a:ext cx="663137" cy="715680"/>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EA71B9-61B8-AF35-1B44-0D9F881D4F71}"/>
              </a:ext>
            </a:extLst>
          </p:cNvPr>
          <p:cNvSpPr txBox="1"/>
          <p:nvPr/>
        </p:nvSpPr>
        <p:spPr>
          <a:xfrm>
            <a:off x="883190" y="243512"/>
            <a:ext cx="5554931" cy="6370975"/>
          </a:xfrm>
          <a:prstGeom prst="rect">
            <a:avLst/>
          </a:prstGeom>
          <a:noFill/>
        </p:spPr>
        <p:txBody>
          <a:bodyPr wrap="square">
            <a:spAutoFit/>
          </a:bodyPr>
          <a:lstStyle/>
          <a:p>
            <a:r>
              <a:rPr lang="en-US" sz="2400" dirty="0">
                <a:solidFill>
                  <a:schemeClr val="bg1"/>
                </a:solidFill>
              </a:rPr>
              <a:t>Many people had to break holes in their roof so they could climb up to escape the water. Lots of people were stuck waiting in the dark for help. They couldn’t be rescued until it was light. </a:t>
            </a:r>
          </a:p>
          <a:p>
            <a:endParaRPr lang="en-US" sz="2400" dirty="0">
              <a:solidFill>
                <a:schemeClr val="bg1"/>
              </a:solidFill>
            </a:endParaRPr>
          </a:p>
          <a:p>
            <a:r>
              <a:rPr lang="en-US" sz="2400" dirty="0">
                <a:solidFill>
                  <a:schemeClr val="bg1"/>
                </a:solidFill>
              </a:rPr>
              <a:t>There was a very strong wind that night and people were wet through and just wearing nightclothes.</a:t>
            </a:r>
          </a:p>
          <a:p>
            <a:endParaRPr lang="en-US" sz="2400" dirty="0">
              <a:solidFill>
                <a:schemeClr val="bg1"/>
              </a:solidFill>
            </a:endParaRPr>
          </a:p>
          <a:p>
            <a:r>
              <a:rPr lang="en-US" sz="2400" dirty="0">
                <a:solidFill>
                  <a:schemeClr val="bg1"/>
                </a:solidFill>
              </a:rPr>
              <a:t>Sadly 58 people died. Some people drowned but others died because they got too cold and wet.</a:t>
            </a:r>
          </a:p>
          <a:p>
            <a:endParaRPr lang="en-US" sz="2400" dirty="0">
              <a:solidFill>
                <a:schemeClr val="bg1"/>
              </a:solidFill>
            </a:endParaRPr>
          </a:p>
          <a:p>
            <a:r>
              <a:rPr lang="en-US" sz="2400" dirty="0">
                <a:solidFill>
                  <a:schemeClr val="bg1"/>
                </a:solidFill>
              </a:rPr>
              <a:t>There is a plaque outside the library with the names of all the people who died in the flood.</a:t>
            </a:r>
          </a:p>
        </p:txBody>
      </p:sp>
      <p:pic>
        <p:nvPicPr>
          <p:cNvPr id="6" name="Picture 5">
            <a:extLst>
              <a:ext uri="{FF2B5EF4-FFF2-40B4-BE49-F238E27FC236}">
                <a16:creationId xmlns:a16="http://schemas.microsoft.com/office/drawing/2014/main" id="{312D4286-3916-3A2C-9A3C-5F8DC6FB7D14}"/>
              </a:ext>
            </a:extLst>
          </p:cNvPr>
          <p:cNvPicPr>
            <a:picLocks noChangeAspect="1"/>
          </p:cNvPicPr>
          <p:nvPr/>
        </p:nvPicPr>
        <p:blipFill>
          <a:blip r:embed="rId2"/>
          <a:stretch>
            <a:fillRect/>
          </a:stretch>
        </p:blipFill>
        <p:spPr>
          <a:xfrm>
            <a:off x="7352137" y="219178"/>
            <a:ext cx="3468925" cy="6419644"/>
          </a:xfrm>
          <a:prstGeom prst="rect">
            <a:avLst/>
          </a:prstGeom>
        </p:spPr>
      </p:pic>
    </p:spTree>
    <p:extLst>
      <p:ext uri="{BB962C8B-B14F-4D97-AF65-F5344CB8AC3E}">
        <p14:creationId xmlns:p14="http://schemas.microsoft.com/office/powerpoint/2010/main" val="4262018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a:extLst>
              <a:ext uri="{FF2B5EF4-FFF2-40B4-BE49-F238E27FC236}">
                <a16:creationId xmlns:a16="http://schemas.microsoft.com/office/drawing/2014/main" id="{33E0A56B-F7DA-6CD5-1E68-83F22F0CDC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0" y="707672"/>
            <a:ext cx="4648489" cy="5442655"/>
          </a:xfrm>
        </p:spPr>
      </p:pic>
      <p:sp>
        <p:nvSpPr>
          <p:cNvPr id="2" name="Title 1">
            <a:extLst>
              <a:ext uri="{FF2B5EF4-FFF2-40B4-BE49-F238E27FC236}">
                <a16:creationId xmlns:a16="http://schemas.microsoft.com/office/drawing/2014/main" id="{92E8F9EB-9118-28A7-00A6-E8F9BC41748B}"/>
              </a:ext>
            </a:extLst>
          </p:cNvPr>
          <p:cNvSpPr>
            <a:spLocks noGrp="1"/>
          </p:cNvSpPr>
          <p:nvPr>
            <p:ph type="title"/>
          </p:nvPr>
        </p:nvSpPr>
        <p:spPr>
          <a:xfrm>
            <a:off x="839724" y="137526"/>
            <a:ext cx="10515600" cy="1505883"/>
          </a:xfrm>
        </p:spPr>
        <p:txBody>
          <a:bodyPr vert="horz" lIns="91440" tIns="45720" rIns="91440" bIns="45720" rtlCol="0" anchor="ctr">
            <a:normAutofit/>
          </a:bodyPr>
          <a:lstStyle/>
          <a:p>
            <a:r>
              <a:rPr lang="en-US" sz="5200" kern="1200" dirty="0">
                <a:solidFill>
                  <a:schemeClr val="bg1"/>
                </a:solidFill>
                <a:latin typeface="+mn-lt"/>
              </a:rPr>
              <a:t>The helpers</a:t>
            </a:r>
          </a:p>
        </p:txBody>
      </p:sp>
      <p:sp>
        <p:nvSpPr>
          <p:cNvPr id="3" name="TextBox 2">
            <a:extLst>
              <a:ext uri="{FF2B5EF4-FFF2-40B4-BE49-F238E27FC236}">
                <a16:creationId xmlns:a16="http://schemas.microsoft.com/office/drawing/2014/main" id="{8D5AF59E-E33A-FF2F-B2FB-9DFE35164AF1}"/>
              </a:ext>
            </a:extLst>
          </p:cNvPr>
          <p:cNvSpPr txBox="1"/>
          <p:nvPr/>
        </p:nvSpPr>
        <p:spPr>
          <a:xfrm>
            <a:off x="836676" y="1500845"/>
            <a:ext cx="4284306" cy="4893647"/>
          </a:xfrm>
          <a:prstGeom prst="rect">
            <a:avLst/>
          </a:prstGeom>
          <a:noFill/>
        </p:spPr>
        <p:txBody>
          <a:bodyPr wrap="square" rtlCol="0">
            <a:spAutoFit/>
          </a:bodyPr>
          <a:lstStyle/>
          <a:p>
            <a:r>
              <a:rPr lang="en-GB" sz="2400" dirty="0">
                <a:solidFill>
                  <a:schemeClr val="bg1"/>
                </a:solidFill>
              </a:rPr>
              <a:t>Lots of people helped as soon as they could. During the night the police, firefighters and other people knocked on doors and shouted to warn people what was happening. </a:t>
            </a:r>
          </a:p>
          <a:p>
            <a:endParaRPr lang="en-GB" sz="2400" dirty="0">
              <a:solidFill>
                <a:schemeClr val="bg1"/>
              </a:solidFill>
            </a:endParaRPr>
          </a:p>
          <a:p>
            <a:r>
              <a:rPr lang="en-GB" sz="2400" dirty="0">
                <a:solidFill>
                  <a:schemeClr val="bg1"/>
                </a:solidFill>
              </a:rPr>
              <a:t>As soon as it was light people started checking houses and rescuing people who were stuck. This is a policeman called Bill Pilgrim carrying a little girl to safety. </a:t>
            </a:r>
          </a:p>
        </p:txBody>
      </p:sp>
    </p:spTree>
    <p:extLst>
      <p:ext uri="{BB962C8B-B14F-4D97-AF65-F5344CB8AC3E}">
        <p14:creationId xmlns:p14="http://schemas.microsoft.com/office/powerpoint/2010/main" val="3133834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6253C8-E3D3-4B81-816C-2259F60FCF50}"/>
              </a:ext>
            </a:extLst>
          </p:cNvPr>
          <p:cNvSpPr txBox="1"/>
          <p:nvPr/>
        </p:nvSpPr>
        <p:spPr>
          <a:xfrm>
            <a:off x="5575771" y="674912"/>
            <a:ext cx="4863161" cy="5508175"/>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000" b="0" i="1" u="none" strike="noStrike" kern="1200" cap="none" spc="0" normalizeH="0" baseline="0" noProof="0" dirty="0">
                <a:ln>
                  <a:noFill/>
                </a:ln>
                <a:solidFill>
                  <a:prstClr val="white"/>
                </a:solidFill>
                <a:effectLst/>
                <a:uLnTx/>
                <a:uFillTx/>
              </a:rPr>
              <a:t>“There were quite a few journalists and newsmen at the ambulance station…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GB" sz="3000" i="1" noProof="0" dirty="0">
              <a:solidFill>
                <a:prstClr val="white"/>
              </a:solidFil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000" b="0" i="1" u="none" strike="noStrike" kern="1200" cap="none" spc="0" normalizeH="0" baseline="0" noProof="0" dirty="0">
                <a:ln>
                  <a:noFill/>
                </a:ln>
                <a:solidFill>
                  <a:prstClr val="white"/>
                </a:solidFill>
                <a:effectLst/>
                <a:uLnTx/>
                <a:uFillTx/>
              </a:rPr>
              <a:t>… you couldn’t put the baby down on the ground, because there was two or three feet of water.”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3000" b="0" i="0" u="none" strike="noStrike" kern="1200" cap="none" spc="0" normalizeH="0" baseline="0" noProof="0" dirty="0">
              <a:ln>
                <a:noFill/>
              </a:ln>
              <a:solidFill>
                <a:prstClr val="white"/>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white"/>
                </a:solidFill>
                <a:effectLst/>
                <a:uLnTx/>
                <a:uFillTx/>
              </a:rPr>
              <a:t>PC Bill Pilgrim describes being photographed during the rescue effort</a:t>
            </a:r>
          </a:p>
        </p:txBody>
      </p:sp>
      <p:pic>
        <p:nvPicPr>
          <p:cNvPr id="2" name="Bill Pilgrim">
            <a:hlinkClick r:id="" action="ppaction://media"/>
            <a:extLst>
              <a:ext uri="{FF2B5EF4-FFF2-40B4-BE49-F238E27FC236}">
                <a16:creationId xmlns:a16="http://schemas.microsoft.com/office/drawing/2014/main" id="{DA0429FA-4DDA-4152-8BCC-66D66B9F19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24100" y="2728599"/>
            <a:ext cx="1860550" cy="1860550"/>
          </a:xfrm>
          <a:prstGeom prst="rect">
            <a:avLst/>
          </a:prstGeom>
        </p:spPr>
      </p:pic>
    </p:spTree>
    <p:extLst>
      <p:ext uri="{BB962C8B-B14F-4D97-AF65-F5344CB8AC3E}">
        <p14:creationId xmlns:p14="http://schemas.microsoft.com/office/powerpoint/2010/main" val="667812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6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823F5C08-0D28-F73B-C94D-B288F1726B1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0397" y="366482"/>
            <a:ext cx="5283767" cy="4351338"/>
          </a:xfrm>
        </p:spPr>
      </p:pic>
      <p:sp>
        <p:nvSpPr>
          <p:cNvPr id="3" name="TextBox 2">
            <a:extLst>
              <a:ext uri="{FF2B5EF4-FFF2-40B4-BE49-F238E27FC236}">
                <a16:creationId xmlns:a16="http://schemas.microsoft.com/office/drawing/2014/main" id="{F7CB3C94-174D-F15A-67EC-F0181769D66F}"/>
              </a:ext>
            </a:extLst>
          </p:cNvPr>
          <p:cNvSpPr txBox="1"/>
          <p:nvPr/>
        </p:nvSpPr>
        <p:spPr>
          <a:xfrm>
            <a:off x="623131" y="5027696"/>
            <a:ext cx="3943928" cy="1200329"/>
          </a:xfrm>
          <a:prstGeom prst="rect">
            <a:avLst/>
          </a:prstGeom>
          <a:noFill/>
        </p:spPr>
        <p:txBody>
          <a:bodyPr wrap="square" rtlCol="0">
            <a:spAutoFit/>
          </a:bodyPr>
          <a:lstStyle/>
          <a:p>
            <a:r>
              <a:rPr lang="en-GB" sz="2400" dirty="0">
                <a:solidFill>
                  <a:schemeClr val="bg1"/>
                </a:solidFill>
              </a:rPr>
              <a:t>The police and fire brigade used any boats they could find to help people</a:t>
            </a:r>
          </a:p>
        </p:txBody>
      </p:sp>
      <p:pic>
        <p:nvPicPr>
          <p:cNvPr id="5" name="Picture 4">
            <a:extLst>
              <a:ext uri="{FF2B5EF4-FFF2-40B4-BE49-F238E27FC236}">
                <a16:creationId xmlns:a16="http://schemas.microsoft.com/office/drawing/2014/main" id="{E0B45C04-9CD5-A5D8-4BB0-697D7D7D8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7678" y="2507530"/>
            <a:ext cx="5825031" cy="3868082"/>
          </a:xfrm>
          <a:prstGeom prst="rect">
            <a:avLst/>
          </a:prstGeom>
        </p:spPr>
      </p:pic>
    </p:spTree>
    <p:extLst>
      <p:ext uri="{BB962C8B-B14F-4D97-AF65-F5344CB8AC3E}">
        <p14:creationId xmlns:p14="http://schemas.microsoft.com/office/powerpoint/2010/main" val="3000282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6253C8-E3D3-4B81-816C-2259F60FCF50}"/>
              </a:ext>
            </a:extLst>
          </p:cNvPr>
          <p:cNvSpPr txBox="1"/>
          <p:nvPr/>
        </p:nvSpPr>
        <p:spPr>
          <a:xfrm>
            <a:off x="5575771" y="467163"/>
            <a:ext cx="5219229" cy="5923673"/>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200" b="0" i="1" u="none" strike="noStrike" kern="1200" cap="none" spc="0" normalizeH="0" baseline="0" noProof="0" dirty="0">
                <a:ln>
                  <a:noFill/>
                </a:ln>
                <a:solidFill>
                  <a:prstClr val="white"/>
                </a:solidFill>
                <a:effectLst/>
                <a:uLnTx/>
                <a:uFillTx/>
              </a:rPr>
              <a:t>“By that time, the water was coming down the High Street… we went round the estates ringing the bell...</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GB" sz="2000" i="1" dirty="0">
              <a:solidFill>
                <a:prstClr val="white"/>
              </a:solidFil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200" b="0" i="1" u="none" strike="noStrike" kern="1200" cap="none" spc="0" normalizeH="0" baseline="0" noProof="0" dirty="0">
                <a:ln>
                  <a:noFill/>
                </a:ln>
                <a:solidFill>
                  <a:prstClr val="white"/>
                </a:solidFill>
                <a:effectLst/>
                <a:uLnTx/>
                <a:uFillTx/>
              </a:rPr>
              <a:t>… a lorry had come over with some little boats from Peter Pan’s Playground in Southend…”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white"/>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white"/>
                </a:solidFill>
                <a:effectLst/>
                <a:uLnTx/>
                <a:uFillTx/>
              </a:rPr>
              <a:t>Part-time fireman and Canvey </a:t>
            </a:r>
            <a:r>
              <a:rPr lang="en-GB" sz="2800" dirty="0">
                <a:solidFill>
                  <a:prstClr val="white"/>
                </a:solidFill>
              </a:rPr>
              <a:t>resident </a:t>
            </a:r>
            <a:r>
              <a:rPr kumimoji="0" lang="en-GB" sz="2800" b="0" i="0" u="none" strike="noStrike" kern="1200" cap="none" spc="0" normalizeH="0" baseline="0" noProof="0" dirty="0">
                <a:ln>
                  <a:noFill/>
                </a:ln>
                <a:solidFill>
                  <a:prstClr val="white"/>
                </a:solidFill>
                <a:effectLst/>
                <a:uLnTx/>
                <a:uFillTx/>
              </a:rPr>
              <a:t>Geoff Barsby recalls his involvement in the rescue effort</a:t>
            </a:r>
          </a:p>
        </p:txBody>
      </p:sp>
      <p:pic>
        <p:nvPicPr>
          <p:cNvPr id="3" name="Geoff Barsby">
            <a:hlinkClick r:id="" action="ppaction://media"/>
            <a:extLst>
              <a:ext uri="{FF2B5EF4-FFF2-40B4-BE49-F238E27FC236}">
                <a16:creationId xmlns:a16="http://schemas.microsoft.com/office/drawing/2014/main" id="{022779F9-9AD4-4B1B-ADA0-11ED5B39D6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98700" y="2451099"/>
            <a:ext cx="1955800" cy="1955800"/>
          </a:xfrm>
          <a:prstGeom prst="rect">
            <a:avLst/>
          </a:prstGeom>
        </p:spPr>
      </p:pic>
    </p:spTree>
    <p:extLst>
      <p:ext uri="{BB962C8B-B14F-4D97-AF65-F5344CB8AC3E}">
        <p14:creationId xmlns:p14="http://schemas.microsoft.com/office/powerpoint/2010/main" val="86145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26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83DEE551-6530-B378-002F-8ADD243605E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85653" y="1415080"/>
            <a:ext cx="6710884" cy="4471410"/>
          </a:xfrm>
        </p:spPr>
      </p:pic>
      <p:pic>
        <p:nvPicPr>
          <p:cNvPr id="10" name="Picture 9">
            <a:extLst>
              <a:ext uri="{FF2B5EF4-FFF2-40B4-BE49-F238E27FC236}">
                <a16:creationId xmlns:a16="http://schemas.microsoft.com/office/drawing/2014/main" id="{9CCC4113-5F1E-3AA4-CC48-0D11D02D4EF8}"/>
              </a:ext>
            </a:extLst>
          </p:cNvPr>
          <p:cNvPicPr>
            <a:picLocks noChangeAspect="1"/>
          </p:cNvPicPr>
          <p:nvPr/>
        </p:nvPicPr>
        <p:blipFill>
          <a:blip r:embed="rId3"/>
          <a:stretch>
            <a:fillRect/>
          </a:stretch>
        </p:blipFill>
        <p:spPr>
          <a:xfrm>
            <a:off x="783076" y="1415080"/>
            <a:ext cx="3018515" cy="4471410"/>
          </a:xfrm>
          <a:prstGeom prst="rect">
            <a:avLst/>
          </a:prstGeom>
        </p:spPr>
      </p:pic>
      <p:sp>
        <p:nvSpPr>
          <p:cNvPr id="2" name="TextBox 1">
            <a:extLst>
              <a:ext uri="{FF2B5EF4-FFF2-40B4-BE49-F238E27FC236}">
                <a16:creationId xmlns:a16="http://schemas.microsoft.com/office/drawing/2014/main" id="{5BA2EAA5-7F07-6F4F-3D96-25D694E3D182}"/>
              </a:ext>
            </a:extLst>
          </p:cNvPr>
          <p:cNvSpPr txBox="1"/>
          <p:nvPr/>
        </p:nvSpPr>
        <p:spPr>
          <a:xfrm>
            <a:off x="701595" y="659196"/>
            <a:ext cx="6710884" cy="461665"/>
          </a:xfrm>
          <a:prstGeom prst="rect">
            <a:avLst/>
          </a:prstGeom>
          <a:noFill/>
        </p:spPr>
        <p:txBody>
          <a:bodyPr wrap="square" rtlCol="0">
            <a:spAutoFit/>
          </a:bodyPr>
          <a:lstStyle/>
          <a:p>
            <a:r>
              <a:rPr lang="en-GB" sz="2400" dirty="0">
                <a:solidFill>
                  <a:schemeClr val="bg1"/>
                </a:solidFill>
                <a:latin typeface="MetaNormal-Roman" panose="020B0502030000020004" pitchFamily="34" charset="0"/>
              </a:rPr>
              <a:t>Soldiers and airmen </a:t>
            </a:r>
            <a:r>
              <a:rPr lang="en-GB" sz="2400" dirty="0">
                <a:solidFill>
                  <a:schemeClr val="bg1"/>
                </a:solidFill>
              </a:rPr>
              <a:t>came</a:t>
            </a:r>
            <a:r>
              <a:rPr lang="en-GB" sz="2400" dirty="0">
                <a:solidFill>
                  <a:schemeClr val="bg1"/>
                </a:solidFill>
                <a:latin typeface="MetaNormal-Roman" panose="020B0502030000020004" pitchFamily="34" charset="0"/>
              </a:rPr>
              <a:t> to help</a:t>
            </a:r>
          </a:p>
        </p:txBody>
      </p:sp>
    </p:spTree>
    <p:extLst>
      <p:ext uri="{BB962C8B-B14F-4D97-AF65-F5344CB8AC3E}">
        <p14:creationId xmlns:p14="http://schemas.microsoft.com/office/powerpoint/2010/main" val="4089332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31925E-B2D2-712D-2ACA-3B707A610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130" y="2205993"/>
            <a:ext cx="5177766" cy="3973936"/>
          </a:xfrm>
          <a:prstGeom prst="rect">
            <a:avLst/>
          </a:prstGeom>
        </p:spPr>
      </p:pic>
      <p:sp>
        <p:nvSpPr>
          <p:cNvPr id="9" name="TextBox 8">
            <a:extLst>
              <a:ext uri="{FF2B5EF4-FFF2-40B4-BE49-F238E27FC236}">
                <a16:creationId xmlns:a16="http://schemas.microsoft.com/office/drawing/2014/main" id="{7F84ABD4-767A-8705-711F-489A21ADE046}"/>
              </a:ext>
            </a:extLst>
          </p:cNvPr>
          <p:cNvSpPr txBox="1"/>
          <p:nvPr/>
        </p:nvSpPr>
        <p:spPr>
          <a:xfrm>
            <a:off x="2368260" y="981874"/>
            <a:ext cx="3727740" cy="830997"/>
          </a:xfrm>
          <a:prstGeom prst="rect">
            <a:avLst/>
          </a:prstGeom>
          <a:noFill/>
        </p:spPr>
        <p:txBody>
          <a:bodyPr wrap="square" rtlCol="0">
            <a:spAutoFit/>
          </a:bodyPr>
          <a:lstStyle/>
          <a:p>
            <a:r>
              <a:rPr lang="en-GB" sz="2400" dirty="0"/>
              <a:t>Soldiers and airmen helped people get to safety </a:t>
            </a:r>
          </a:p>
        </p:txBody>
      </p:sp>
      <p:pic>
        <p:nvPicPr>
          <p:cNvPr id="12" name="Picture 11">
            <a:extLst>
              <a:ext uri="{FF2B5EF4-FFF2-40B4-BE49-F238E27FC236}">
                <a16:creationId xmlns:a16="http://schemas.microsoft.com/office/drawing/2014/main" id="{299DA50C-5FD0-22DC-7A79-290C370EF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4205" y="452487"/>
            <a:ext cx="5502021" cy="4234304"/>
          </a:xfrm>
          <a:prstGeom prst="rect">
            <a:avLst/>
          </a:prstGeom>
        </p:spPr>
      </p:pic>
    </p:spTree>
    <p:extLst>
      <p:ext uri="{BB962C8B-B14F-4D97-AF65-F5344CB8AC3E}">
        <p14:creationId xmlns:p14="http://schemas.microsoft.com/office/powerpoint/2010/main" val="1112265781"/>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0E59EA4-5953-8BA4-BAA7-46C6D9B2A1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872" y="1050169"/>
            <a:ext cx="7092661" cy="4757661"/>
          </a:xfrm>
          <a:prstGeom prst="rect">
            <a:avLst/>
          </a:prstGeom>
        </p:spPr>
      </p:pic>
      <p:sp>
        <p:nvSpPr>
          <p:cNvPr id="6" name="TextBox 5">
            <a:extLst>
              <a:ext uri="{FF2B5EF4-FFF2-40B4-BE49-F238E27FC236}">
                <a16:creationId xmlns:a16="http://schemas.microsoft.com/office/drawing/2014/main" id="{0583840F-CAE0-FC24-78DB-7E41AA8BFB66}"/>
              </a:ext>
            </a:extLst>
          </p:cNvPr>
          <p:cNvSpPr txBox="1"/>
          <p:nvPr/>
        </p:nvSpPr>
        <p:spPr>
          <a:xfrm>
            <a:off x="8361575" y="1131216"/>
            <a:ext cx="3497916" cy="1200329"/>
          </a:xfrm>
          <a:prstGeom prst="rect">
            <a:avLst/>
          </a:prstGeom>
          <a:noFill/>
        </p:spPr>
        <p:txBody>
          <a:bodyPr wrap="square" rtlCol="0">
            <a:spAutoFit/>
          </a:bodyPr>
          <a:lstStyle/>
          <a:p>
            <a:r>
              <a:rPr lang="en-GB" sz="2400" dirty="0">
                <a:solidFill>
                  <a:schemeClr val="bg1"/>
                </a:solidFill>
              </a:rPr>
              <a:t>Lots of Canvey Island people helped others to escape the floods</a:t>
            </a:r>
          </a:p>
        </p:txBody>
      </p:sp>
    </p:spTree>
    <p:extLst>
      <p:ext uri="{BB962C8B-B14F-4D97-AF65-F5344CB8AC3E}">
        <p14:creationId xmlns:p14="http://schemas.microsoft.com/office/powerpoint/2010/main" val="2183771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49F7753-8E86-C958-82C0-D3ED52A983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680" y="1297071"/>
            <a:ext cx="3626718" cy="4968107"/>
          </a:xfrm>
          <a:prstGeom prst="rect">
            <a:avLst/>
          </a:prstGeom>
        </p:spPr>
      </p:pic>
      <p:pic>
        <p:nvPicPr>
          <p:cNvPr id="7" name="Picture 6">
            <a:extLst>
              <a:ext uri="{FF2B5EF4-FFF2-40B4-BE49-F238E27FC236}">
                <a16:creationId xmlns:a16="http://schemas.microsoft.com/office/drawing/2014/main" id="{3C985134-5449-F67E-199A-8060B47E38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3200" y="1519408"/>
            <a:ext cx="7093475" cy="3170784"/>
          </a:xfrm>
          <a:prstGeom prst="rect">
            <a:avLst/>
          </a:prstGeom>
        </p:spPr>
      </p:pic>
      <p:sp>
        <p:nvSpPr>
          <p:cNvPr id="8" name="TextBox 7">
            <a:extLst>
              <a:ext uri="{FF2B5EF4-FFF2-40B4-BE49-F238E27FC236}">
                <a16:creationId xmlns:a16="http://schemas.microsoft.com/office/drawing/2014/main" id="{1D199B6C-AD58-0B0E-054B-530B2BE1CE29}"/>
              </a:ext>
            </a:extLst>
          </p:cNvPr>
          <p:cNvSpPr txBox="1"/>
          <p:nvPr/>
        </p:nvSpPr>
        <p:spPr>
          <a:xfrm>
            <a:off x="616789" y="317397"/>
            <a:ext cx="11019886" cy="830997"/>
          </a:xfrm>
          <a:prstGeom prst="rect">
            <a:avLst/>
          </a:prstGeom>
          <a:noFill/>
        </p:spPr>
        <p:txBody>
          <a:bodyPr wrap="square" rtlCol="0">
            <a:spAutoFit/>
          </a:bodyPr>
          <a:lstStyle/>
          <a:p>
            <a:pPr algn="ctr"/>
            <a:r>
              <a:rPr lang="en-GB" sz="2400" dirty="0">
                <a:solidFill>
                  <a:schemeClr val="bg1"/>
                </a:solidFill>
              </a:rPr>
              <a:t>Animals needed rescuing too and the RSPCA worked hard to rescue hundreds of animals, including a pig. </a:t>
            </a:r>
          </a:p>
        </p:txBody>
      </p:sp>
      <p:sp>
        <p:nvSpPr>
          <p:cNvPr id="9" name="TextBox 8">
            <a:extLst>
              <a:ext uri="{FF2B5EF4-FFF2-40B4-BE49-F238E27FC236}">
                <a16:creationId xmlns:a16="http://schemas.microsoft.com/office/drawing/2014/main" id="{DB86B521-D3ED-9EC4-F8BE-D58CB86444D2}"/>
              </a:ext>
            </a:extLst>
          </p:cNvPr>
          <p:cNvSpPr txBox="1"/>
          <p:nvPr/>
        </p:nvSpPr>
        <p:spPr>
          <a:xfrm>
            <a:off x="4715602" y="4987545"/>
            <a:ext cx="6748672" cy="461665"/>
          </a:xfrm>
          <a:prstGeom prst="rect">
            <a:avLst/>
          </a:prstGeom>
          <a:noFill/>
        </p:spPr>
        <p:txBody>
          <a:bodyPr wrap="square" rtlCol="0">
            <a:spAutoFit/>
          </a:bodyPr>
          <a:lstStyle/>
          <a:p>
            <a:pPr algn="ctr"/>
            <a:r>
              <a:rPr lang="en-GB" sz="2400" dirty="0">
                <a:solidFill>
                  <a:schemeClr val="bg1"/>
                </a:solidFill>
              </a:rPr>
              <a:t>Students helped the RSPCA with animal rescues</a:t>
            </a:r>
          </a:p>
        </p:txBody>
      </p:sp>
    </p:spTree>
    <p:extLst>
      <p:ext uri="{BB962C8B-B14F-4D97-AF65-F5344CB8AC3E}">
        <p14:creationId xmlns:p14="http://schemas.microsoft.com/office/powerpoint/2010/main" val="2383470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8755D6E-9D1C-E637-4CCA-F13BA3541EE9}"/>
              </a:ext>
            </a:extLst>
          </p:cNvPr>
          <p:cNvPicPr>
            <a:picLocks noGrp="1" noChangeAspect="1"/>
          </p:cNvPicPr>
          <p:nvPr>
            <p:ph idx="1"/>
          </p:nvPr>
        </p:nvPicPr>
        <p:blipFill>
          <a:blip r:embed="rId2"/>
          <a:stretch>
            <a:fillRect/>
          </a:stretch>
        </p:blipFill>
        <p:spPr>
          <a:xfrm>
            <a:off x="6095998" y="1462973"/>
            <a:ext cx="2772544" cy="2293720"/>
          </a:xfrm>
          <a:prstGeom prst="rect">
            <a:avLst/>
          </a:prstGeom>
        </p:spPr>
      </p:pic>
      <p:pic>
        <p:nvPicPr>
          <p:cNvPr id="5" name="Picture 4">
            <a:extLst>
              <a:ext uri="{FF2B5EF4-FFF2-40B4-BE49-F238E27FC236}">
                <a16:creationId xmlns:a16="http://schemas.microsoft.com/office/drawing/2014/main" id="{6C776599-EBC3-0025-BA49-F0D7A19FB486}"/>
              </a:ext>
            </a:extLst>
          </p:cNvPr>
          <p:cNvPicPr>
            <a:picLocks noChangeAspect="1"/>
          </p:cNvPicPr>
          <p:nvPr/>
        </p:nvPicPr>
        <p:blipFill>
          <a:blip r:embed="rId3"/>
          <a:stretch>
            <a:fillRect/>
          </a:stretch>
        </p:blipFill>
        <p:spPr>
          <a:xfrm>
            <a:off x="9131819" y="3984623"/>
            <a:ext cx="2772544" cy="2190015"/>
          </a:xfrm>
          <a:prstGeom prst="rect">
            <a:avLst/>
          </a:prstGeom>
        </p:spPr>
      </p:pic>
      <p:sp>
        <p:nvSpPr>
          <p:cNvPr id="7" name="TextBox 6">
            <a:extLst>
              <a:ext uri="{FF2B5EF4-FFF2-40B4-BE49-F238E27FC236}">
                <a16:creationId xmlns:a16="http://schemas.microsoft.com/office/drawing/2014/main" id="{A0529517-2BE2-1FE4-984B-AE0DB99913DE}"/>
              </a:ext>
            </a:extLst>
          </p:cNvPr>
          <p:cNvSpPr txBox="1"/>
          <p:nvPr/>
        </p:nvSpPr>
        <p:spPr>
          <a:xfrm>
            <a:off x="6095999" y="4110135"/>
            <a:ext cx="2633468" cy="1938992"/>
          </a:xfrm>
          <a:prstGeom prst="rect">
            <a:avLst/>
          </a:prstGeom>
          <a:noFill/>
        </p:spPr>
        <p:txBody>
          <a:bodyPr wrap="square" rtlCol="0">
            <a:spAutoFit/>
          </a:bodyPr>
          <a:lstStyle/>
          <a:p>
            <a:r>
              <a:rPr lang="en-GB" sz="2400" dirty="0">
                <a:solidFill>
                  <a:schemeClr val="bg1"/>
                </a:solidFill>
              </a:rPr>
              <a:t>They rescued lots of animals and looked after them until their owners could be found</a:t>
            </a:r>
          </a:p>
        </p:txBody>
      </p:sp>
      <p:sp>
        <p:nvSpPr>
          <p:cNvPr id="8" name="TextBox 7">
            <a:extLst>
              <a:ext uri="{FF2B5EF4-FFF2-40B4-BE49-F238E27FC236}">
                <a16:creationId xmlns:a16="http://schemas.microsoft.com/office/drawing/2014/main" id="{73174FB0-8C49-6EE8-56B6-1EF510C12715}"/>
              </a:ext>
            </a:extLst>
          </p:cNvPr>
          <p:cNvSpPr txBox="1"/>
          <p:nvPr/>
        </p:nvSpPr>
        <p:spPr>
          <a:xfrm>
            <a:off x="1474629" y="278534"/>
            <a:ext cx="9637872" cy="830997"/>
          </a:xfrm>
          <a:prstGeom prst="rect">
            <a:avLst/>
          </a:prstGeom>
          <a:noFill/>
        </p:spPr>
        <p:txBody>
          <a:bodyPr wrap="square" rtlCol="0">
            <a:spAutoFit/>
          </a:bodyPr>
          <a:lstStyle/>
          <a:p>
            <a:pPr algn="ctr"/>
            <a:r>
              <a:rPr lang="en-GB" sz="2400" dirty="0">
                <a:solidFill>
                  <a:schemeClr val="bg1"/>
                </a:solidFill>
              </a:rPr>
              <a:t>The PDSA (People’s Dispensary for Sick Animals) sent a mobile dispensary to Canvey Island to help the animals</a:t>
            </a:r>
          </a:p>
        </p:txBody>
      </p:sp>
      <p:pic>
        <p:nvPicPr>
          <p:cNvPr id="12" name="Picture 11">
            <a:extLst>
              <a:ext uri="{FF2B5EF4-FFF2-40B4-BE49-F238E27FC236}">
                <a16:creationId xmlns:a16="http://schemas.microsoft.com/office/drawing/2014/main" id="{930CCEA7-FA1F-B061-660E-E5D524BD76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184" y="1467638"/>
            <a:ext cx="4937461" cy="3986542"/>
          </a:xfrm>
          <a:prstGeom prst="rect">
            <a:avLst/>
          </a:prstGeom>
        </p:spPr>
      </p:pic>
      <p:pic>
        <p:nvPicPr>
          <p:cNvPr id="16" name="Picture 15">
            <a:extLst>
              <a:ext uri="{FF2B5EF4-FFF2-40B4-BE49-F238E27FC236}">
                <a16:creationId xmlns:a16="http://schemas.microsoft.com/office/drawing/2014/main" id="{C4613487-0172-212F-7950-E180DF465F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1205" y="1435729"/>
            <a:ext cx="2613773" cy="2293719"/>
          </a:xfrm>
          <a:prstGeom prst="rect">
            <a:avLst/>
          </a:prstGeom>
        </p:spPr>
      </p:pic>
    </p:spTree>
    <p:extLst>
      <p:ext uri="{BB962C8B-B14F-4D97-AF65-F5344CB8AC3E}">
        <p14:creationId xmlns:p14="http://schemas.microsoft.com/office/powerpoint/2010/main" val="158761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D74073E-891F-28D9-0B84-3D6F0A0BC70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4842" r="2" b="12670"/>
          <a:stretch/>
        </p:blipFill>
        <p:spPr>
          <a:xfrm>
            <a:off x="3996521" y="321733"/>
            <a:ext cx="8026239" cy="3350975"/>
          </a:xfrm>
        </p:spPr>
      </p:pic>
      <p:pic>
        <p:nvPicPr>
          <p:cNvPr id="6" name="Picture 5">
            <a:extLst>
              <a:ext uri="{FF2B5EF4-FFF2-40B4-BE49-F238E27FC236}">
                <a16:creationId xmlns:a16="http://schemas.microsoft.com/office/drawing/2014/main" id="{64A2432A-C9AD-C9BA-CDB8-E33A0427E045}"/>
              </a:ext>
            </a:extLst>
          </p:cNvPr>
          <p:cNvPicPr>
            <a:picLocks noChangeAspect="1"/>
          </p:cNvPicPr>
          <p:nvPr/>
        </p:nvPicPr>
        <p:blipFill rotWithShape="1">
          <a:blip r:embed="rId3"/>
          <a:srcRect l="35880" r="21775" b="-2"/>
          <a:stretch/>
        </p:blipFill>
        <p:spPr>
          <a:xfrm>
            <a:off x="317635" y="321733"/>
            <a:ext cx="4160452" cy="6214534"/>
          </a:xfrm>
          <a:prstGeom prst="rect">
            <a:avLst/>
          </a:prstGeom>
        </p:spPr>
      </p:pic>
      <p:sp>
        <p:nvSpPr>
          <p:cNvPr id="9" name="TextBox 8">
            <a:extLst>
              <a:ext uri="{FF2B5EF4-FFF2-40B4-BE49-F238E27FC236}">
                <a16:creationId xmlns:a16="http://schemas.microsoft.com/office/drawing/2014/main" id="{CB69CBE7-C4F8-4B47-629D-E8498F7BC5DD}"/>
              </a:ext>
            </a:extLst>
          </p:cNvPr>
          <p:cNvSpPr txBox="1"/>
          <p:nvPr/>
        </p:nvSpPr>
        <p:spPr>
          <a:xfrm>
            <a:off x="4793387" y="4088471"/>
            <a:ext cx="6576576" cy="1384995"/>
          </a:xfrm>
          <a:prstGeom prst="rect">
            <a:avLst/>
          </a:prstGeom>
          <a:noFill/>
        </p:spPr>
        <p:txBody>
          <a:bodyPr wrap="square" rtlCol="0">
            <a:spAutoFit/>
          </a:bodyPr>
          <a:lstStyle/>
          <a:p>
            <a:r>
              <a:rPr lang="en-US" sz="2800" kern="1200" dirty="0">
                <a:solidFill>
                  <a:srgbClr val="FFFFFF"/>
                </a:solidFill>
                <a:ea typeface="+mj-ea"/>
                <a:cs typeface="+mj-cs"/>
              </a:rPr>
              <a:t>On the night of January 31</a:t>
            </a:r>
            <a:r>
              <a:rPr lang="en-US" sz="2800" kern="1200" baseline="30000" dirty="0">
                <a:solidFill>
                  <a:srgbClr val="FFFFFF"/>
                </a:solidFill>
                <a:ea typeface="+mj-ea"/>
                <a:cs typeface="+mj-cs"/>
              </a:rPr>
              <a:t>st</a:t>
            </a:r>
            <a:r>
              <a:rPr lang="en-US" sz="2800" kern="1200" dirty="0">
                <a:solidFill>
                  <a:srgbClr val="FFFFFF"/>
                </a:solidFill>
                <a:ea typeface="+mj-ea"/>
                <a:cs typeface="+mj-cs"/>
              </a:rPr>
              <a:t>/February 1</a:t>
            </a:r>
            <a:r>
              <a:rPr lang="en-US" sz="2800" kern="1200" baseline="30000" dirty="0">
                <a:solidFill>
                  <a:srgbClr val="FFFFFF"/>
                </a:solidFill>
                <a:ea typeface="+mj-ea"/>
                <a:cs typeface="+mj-cs"/>
              </a:rPr>
              <a:t>st</a:t>
            </a:r>
            <a:r>
              <a:rPr lang="en-US" sz="2800" kern="1200" dirty="0">
                <a:solidFill>
                  <a:srgbClr val="FFFFFF"/>
                </a:solidFill>
                <a:ea typeface="+mj-ea"/>
                <a:cs typeface="+mj-cs"/>
              </a:rPr>
              <a:t> 1953, large parts of Canvey Island were flooded</a:t>
            </a:r>
            <a:endParaRPr lang="en-GB" sz="2800" dirty="0"/>
          </a:p>
        </p:txBody>
      </p:sp>
    </p:spTree>
    <p:extLst>
      <p:ext uri="{BB962C8B-B14F-4D97-AF65-F5344CB8AC3E}">
        <p14:creationId xmlns:p14="http://schemas.microsoft.com/office/powerpoint/2010/main" val="754940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6253C8-E3D3-4B81-816C-2259F60FCF50}"/>
              </a:ext>
            </a:extLst>
          </p:cNvPr>
          <p:cNvSpPr txBox="1"/>
          <p:nvPr/>
        </p:nvSpPr>
        <p:spPr>
          <a:xfrm>
            <a:off x="5575771" y="1426400"/>
            <a:ext cx="5219229" cy="400519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000" b="0" i="1" u="none" strike="noStrike" kern="1200" cap="none" spc="0" normalizeH="0" baseline="0" noProof="0" dirty="0">
                <a:ln>
                  <a:noFill/>
                </a:ln>
                <a:solidFill>
                  <a:prstClr val="white"/>
                </a:solidFill>
                <a:effectLst/>
                <a:uLnTx/>
                <a:uFillTx/>
              </a:rPr>
              <a:t>“… and my cat recognised me and he came running over straight away!”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white"/>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white"/>
                </a:solidFill>
                <a:effectLst/>
                <a:uLnTx/>
                <a:uFillTx/>
              </a:rPr>
              <a:t>Dr Alan Whitcomb describes being reunited with his beloved tortoiseshell cat via television</a:t>
            </a:r>
          </a:p>
        </p:txBody>
      </p:sp>
      <p:pic>
        <p:nvPicPr>
          <p:cNvPr id="2" name="Alan Whitcomb">
            <a:hlinkClick r:id="" action="ppaction://media"/>
            <a:extLst>
              <a:ext uri="{FF2B5EF4-FFF2-40B4-BE49-F238E27FC236}">
                <a16:creationId xmlns:a16="http://schemas.microsoft.com/office/drawing/2014/main" id="{02F7121A-ED47-4223-BAEC-7E55E9E369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46300" y="2374900"/>
            <a:ext cx="2108200" cy="2108200"/>
          </a:xfrm>
          <a:prstGeom prst="rect">
            <a:avLst/>
          </a:prstGeom>
        </p:spPr>
      </p:pic>
    </p:spTree>
    <p:extLst>
      <p:ext uri="{BB962C8B-B14F-4D97-AF65-F5344CB8AC3E}">
        <p14:creationId xmlns:p14="http://schemas.microsoft.com/office/powerpoint/2010/main" val="591026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8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4D7A16-9C41-E19B-7D10-08BBB9B15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4632" y="397891"/>
            <a:ext cx="4605367" cy="6024516"/>
          </a:xfrm>
          <a:prstGeom prst="rect">
            <a:avLst/>
          </a:prstGeom>
        </p:spPr>
      </p:pic>
      <p:sp>
        <p:nvSpPr>
          <p:cNvPr id="9" name="TextBox 8">
            <a:extLst>
              <a:ext uri="{FF2B5EF4-FFF2-40B4-BE49-F238E27FC236}">
                <a16:creationId xmlns:a16="http://schemas.microsoft.com/office/drawing/2014/main" id="{EB93C1C1-C185-18C0-C3F4-1B8919F4F8E3}"/>
              </a:ext>
            </a:extLst>
          </p:cNvPr>
          <p:cNvSpPr txBox="1"/>
          <p:nvPr/>
        </p:nvSpPr>
        <p:spPr>
          <a:xfrm>
            <a:off x="724015" y="1519661"/>
            <a:ext cx="4451927" cy="4154984"/>
          </a:xfrm>
          <a:prstGeom prst="rect">
            <a:avLst/>
          </a:prstGeom>
          <a:noFill/>
        </p:spPr>
        <p:txBody>
          <a:bodyPr wrap="square" rtlCol="0">
            <a:spAutoFit/>
          </a:bodyPr>
          <a:lstStyle/>
          <a:p>
            <a:r>
              <a:rPr lang="en-GB" sz="2400" dirty="0">
                <a:solidFill>
                  <a:schemeClr val="bg1"/>
                </a:solidFill>
              </a:rPr>
              <a:t>Once rescued, people were driven to schools and other centres where they were given hot drinks, food and dry clothes. Lots of people helped them.</a:t>
            </a:r>
          </a:p>
          <a:p>
            <a:endParaRPr lang="en-GB" sz="2400" dirty="0">
              <a:solidFill>
                <a:schemeClr val="bg1"/>
              </a:solidFill>
            </a:endParaRPr>
          </a:p>
          <a:p>
            <a:r>
              <a:rPr lang="en-GB" sz="2400" dirty="0">
                <a:solidFill>
                  <a:schemeClr val="bg1"/>
                </a:solidFill>
              </a:rPr>
              <a:t>Nurses and doctors came to help anyone who was hurt along with people from the St John’s Ambulance Brigade and the Red Cross.</a:t>
            </a:r>
          </a:p>
        </p:txBody>
      </p:sp>
    </p:spTree>
    <p:extLst>
      <p:ext uri="{BB962C8B-B14F-4D97-AF65-F5344CB8AC3E}">
        <p14:creationId xmlns:p14="http://schemas.microsoft.com/office/powerpoint/2010/main" val="42567357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5DBCDA-1039-9EA0-C745-F6EB75086DF8}"/>
              </a:ext>
            </a:extLst>
          </p:cNvPr>
          <p:cNvPicPr>
            <a:picLocks noChangeAspect="1"/>
          </p:cNvPicPr>
          <p:nvPr/>
        </p:nvPicPr>
        <p:blipFill>
          <a:blip r:embed="rId2"/>
          <a:stretch>
            <a:fillRect/>
          </a:stretch>
        </p:blipFill>
        <p:spPr>
          <a:xfrm>
            <a:off x="755916" y="445418"/>
            <a:ext cx="3695392" cy="5801145"/>
          </a:xfrm>
          <a:prstGeom prst="rect">
            <a:avLst/>
          </a:prstGeom>
        </p:spPr>
      </p:pic>
      <p:sp>
        <p:nvSpPr>
          <p:cNvPr id="5" name="TextBox 4">
            <a:extLst>
              <a:ext uri="{FF2B5EF4-FFF2-40B4-BE49-F238E27FC236}">
                <a16:creationId xmlns:a16="http://schemas.microsoft.com/office/drawing/2014/main" id="{C20A8A11-EFA9-DE64-5201-4BF73CEBF0CF}"/>
              </a:ext>
            </a:extLst>
          </p:cNvPr>
          <p:cNvSpPr txBox="1"/>
          <p:nvPr/>
        </p:nvSpPr>
        <p:spPr>
          <a:xfrm>
            <a:off x="4902590" y="704037"/>
            <a:ext cx="6348767" cy="3785652"/>
          </a:xfrm>
          <a:prstGeom prst="rect">
            <a:avLst/>
          </a:prstGeom>
          <a:noFill/>
        </p:spPr>
        <p:txBody>
          <a:bodyPr wrap="square" rtlCol="0">
            <a:spAutoFit/>
          </a:bodyPr>
          <a:lstStyle/>
          <a:p>
            <a:r>
              <a:rPr lang="en-US" sz="2400" dirty="0">
                <a:solidFill>
                  <a:schemeClr val="bg1"/>
                </a:solidFill>
              </a:rPr>
              <a:t>This is a photograph of Francis Phillips and his brother in Benfleet School, which was used as a rescue </a:t>
            </a:r>
            <a:r>
              <a:rPr lang="en-GB" sz="2400" dirty="0">
                <a:solidFill>
                  <a:schemeClr val="bg1"/>
                </a:solidFill>
              </a:rPr>
              <a:t>centre</a:t>
            </a:r>
            <a:r>
              <a:rPr lang="en-US" sz="2400" dirty="0">
                <a:solidFill>
                  <a:schemeClr val="bg1"/>
                </a:solidFill>
              </a:rPr>
              <a:t>. In 2020 Francis wrote:</a:t>
            </a:r>
          </a:p>
          <a:p>
            <a:endParaRPr lang="en-US" sz="2400" dirty="0">
              <a:solidFill>
                <a:schemeClr val="bg1"/>
              </a:solidFill>
            </a:endParaRPr>
          </a:p>
          <a:p>
            <a:r>
              <a:rPr lang="en-US" sz="2400" i="1" dirty="0">
                <a:solidFill>
                  <a:schemeClr val="bg1"/>
                </a:solidFill>
              </a:rPr>
              <a:t>“We lived on Lakeside Path. I remember the army coming with a boat, they took us to Lakeside corner and a soldier took my wellies off and emptying the water out and saying there are no fish in here, before he put me in the Army wagon.”</a:t>
            </a:r>
            <a:endParaRPr lang="en-GB" sz="2400" i="1" dirty="0">
              <a:solidFill>
                <a:schemeClr val="bg1"/>
              </a:solidFill>
            </a:endParaRPr>
          </a:p>
        </p:txBody>
      </p:sp>
      <p:sp>
        <p:nvSpPr>
          <p:cNvPr id="6" name="TextBox 5">
            <a:extLst>
              <a:ext uri="{FF2B5EF4-FFF2-40B4-BE49-F238E27FC236}">
                <a16:creationId xmlns:a16="http://schemas.microsoft.com/office/drawing/2014/main" id="{11F3947B-3CC2-5D69-27AF-F9143305BCFB}"/>
              </a:ext>
            </a:extLst>
          </p:cNvPr>
          <p:cNvSpPr txBox="1"/>
          <p:nvPr/>
        </p:nvSpPr>
        <p:spPr>
          <a:xfrm>
            <a:off x="4987183" y="4766442"/>
            <a:ext cx="6448901" cy="1200329"/>
          </a:xfrm>
          <a:prstGeom prst="rect">
            <a:avLst/>
          </a:prstGeom>
          <a:noFill/>
        </p:spPr>
        <p:txBody>
          <a:bodyPr wrap="square" rtlCol="0">
            <a:spAutoFit/>
          </a:bodyPr>
          <a:lstStyle/>
          <a:p>
            <a:r>
              <a:rPr lang="en-GB" sz="2400" dirty="0">
                <a:solidFill>
                  <a:schemeClr val="bg1"/>
                </a:solidFill>
              </a:rPr>
              <a:t>A teacher at the school remembers the Women’s Voluntary Service cooking food for people who had been evacuated.</a:t>
            </a:r>
          </a:p>
        </p:txBody>
      </p:sp>
    </p:spTree>
    <p:extLst>
      <p:ext uri="{BB962C8B-B14F-4D97-AF65-F5344CB8AC3E}">
        <p14:creationId xmlns:p14="http://schemas.microsoft.com/office/powerpoint/2010/main" val="3286757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24932-1815-6409-4BCE-4ABF15F3D8BB}"/>
              </a:ext>
            </a:extLst>
          </p:cNvPr>
          <p:cNvSpPr>
            <a:spLocks noGrp="1"/>
          </p:cNvSpPr>
          <p:nvPr>
            <p:ph type="title"/>
          </p:nvPr>
        </p:nvSpPr>
        <p:spPr/>
        <p:txBody>
          <a:bodyPr>
            <a:normAutofit/>
          </a:bodyPr>
          <a:lstStyle/>
          <a:p>
            <a:r>
              <a:rPr lang="en-GB" sz="5400" dirty="0">
                <a:solidFill>
                  <a:schemeClr val="bg1"/>
                </a:solidFill>
                <a:latin typeface="+mn-lt"/>
              </a:rPr>
              <a:t>Clearing up</a:t>
            </a:r>
          </a:p>
        </p:txBody>
      </p:sp>
      <p:sp>
        <p:nvSpPr>
          <p:cNvPr id="3" name="Content Placeholder 2">
            <a:extLst>
              <a:ext uri="{FF2B5EF4-FFF2-40B4-BE49-F238E27FC236}">
                <a16:creationId xmlns:a16="http://schemas.microsoft.com/office/drawing/2014/main" id="{44D1103D-7AD8-5EC8-6792-680948A55765}"/>
              </a:ext>
            </a:extLst>
          </p:cNvPr>
          <p:cNvSpPr>
            <a:spLocks noGrp="1"/>
          </p:cNvSpPr>
          <p:nvPr>
            <p:ph idx="1"/>
          </p:nvPr>
        </p:nvSpPr>
        <p:spPr>
          <a:xfrm>
            <a:off x="838200" y="1825624"/>
            <a:ext cx="10515600" cy="4667251"/>
          </a:xfrm>
        </p:spPr>
        <p:txBody>
          <a:bodyPr>
            <a:normAutofit/>
          </a:bodyPr>
          <a:lstStyle/>
          <a:p>
            <a:pPr marL="0" indent="0">
              <a:buNone/>
            </a:pPr>
            <a:r>
              <a:rPr lang="en-GB" dirty="0">
                <a:solidFill>
                  <a:schemeClr val="bg1"/>
                </a:solidFill>
              </a:rPr>
              <a:t>Some houses were washed away and some so damaged that they couldn’t be lived in again. There was dirt and debris all over the island and a lot of clearing up was needed before people would be able to go home again.</a:t>
            </a:r>
          </a:p>
          <a:p>
            <a:pPr marL="0" indent="0">
              <a:buNone/>
            </a:pPr>
            <a:r>
              <a:rPr lang="en-GB" dirty="0">
                <a:solidFill>
                  <a:schemeClr val="bg1"/>
                </a:solidFill>
              </a:rPr>
              <a:t>The air force worked hard to make sure the sea walls were mended and to help with clearing up.  People who worked for the council cleared rubbish from the streets. Other groups such as Scouts, Guides, Brownies and Cubs also helped. </a:t>
            </a:r>
          </a:p>
          <a:p>
            <a:pPr marL="0" indent="0">
              <a:buNone/>
            </a:pPr>
            <a:r>
              <a:rPr lang="en-GB" dirty="0">
                <a:solidFill>
                  <a:schemeClr val="bg1"/>
                </a:solidFill>
              </a:rPr>
              <a:t>Neighbours helped each other and people from across the country sent money and clothes.</a:t>
            </a:r>
          </a:p>
        </p:txBody>
      </p:sp>
    </p:spTree>
    <p:extLst>
      <p:ext uri="{BB962C8B-B14F-4D97-AF65-F5344CB8AC3E}">
        <p14:creationId xmlns:p14="http://schemas.microsoft.com/office/powerpoint/2010/main" val="993020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7F15835-434D-0FCB-E257-CB7F2E8194F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5694" y="699254"/>
            <a:ext cx="5826031" cy="4351338"/>
          </a:xfrm>
        </p:spPr>
      </p:pic>
      <p:sp>
        <p:nvSpPr>
          <p:cNvPr id="3" name="TextBox 2">
            <a:extLst>
              <a:ext uri="{FF2B5EF4-FFF2-40B4-BE49-F238E27FC236}">
                <a16:creationId xmlns:a16="http://schemas.microsoft.com/office/drawing/2014/main" id="{C442222C-A374-3F74-E009-14CD71282D94}"/>
              </a:ext>
            </a:extLst>
          </p:cNvPr>
          <p:cNvSpPr txBox="1"/>
          <p:nvPr/>
        </p:nvSpPr>
        <p:spPr>
          <a:xfrm>
            <a:off x="415694" y="5243361"/>
            <a:ext cx="6308379" cy="461665"/>
          </a:xfrm>
          <a:prstGeom prst="rect">
            <a:avLst/>
          </a:prstGeom>
          <a:noFill/>
        </p:spPr>
        <p:txBody>
          <a:bodyPr wrap="square" rtlCol="0">
            <a:spAutoFit/>
          </a:bodyPr>
          <a:lstStyle/>
          <a:p>
            <a:r>
              <a:rPr lang="en-GB" sz="2400" dirty="0">
                <a:solidFill>
                  <a:schemeClr val="bg1"/>
                </a:solidFill>
              </a:rPr>
              <a:t>Using sandbags to shore up the sea wall</a:t>
            </a:r>
          </a:p>
        </p:txBody>
      </p:sp>
      <p:pic>
        <p:nvPicPr>
          <p:cNvPr id="8" name="Picture 7">
            <a:extLst>
              <a:ext uri="{FF2B5EF4-FFF2-40B4-BE49-F238E27FC236}">
                <a16:creationId xmlns:a16="http://schemas.microsoft.com/office/drawing/2014/main" id="{386E1425-34BA-A7C2-E0AB-DBDBB4643A0B}"/>
              </a:ext>
            </a:extLst>
          </p:cNvPr>
          <p:cNvPicPr>
            <a:picLocks noChangeAspect="1"/>
          </p:cNvPicPr>
          <p:nvPr/>
        </p:nvPicPr>
        <p:blipFill>
          <a:blip r:embed="rId3"/>
          <a:stretch>
            <a:fillRect/>
          </a:stretch>
        </p:blipFill>
        <p:spPr>
          <a:xfrm>
            <a:off x="6650126" y="2548521"/>
            <a:ext cx="4767485" cy="3700593"/>
          </a:xfrm>
          <a:prstGeom prst="rect">
            <a:avLst/>
          </a:prstGeom>
        </p:spPr>
      </p:pic>
      <p:sp>
        <p:nvSpPr>
          <p:cNvPr id="9" name="TextBox 8">
            <a:extLst>
              <a:ext uri="{FF2B5EF4-FFF2-40B4-BE49-F238E27FC236}">
                <a16:creationId xmlns:a16="http://schemas.microsoft.com/office/drawing/2014/main" id="{EEAC344F-92C8-AB12-CB49-6897518D8F5C}"/>
              </a:ext>
            </a:extLst>
          </p:cNvPr>
          <p:cNvSpPr txBox="1"/>
          <p:nvPr/>
        </p:nvSpPr>
        <p:spPr>
          <a:xfrm>
            <a:off x="6540021" y="1856508"/>
            <a:ext cx="4987693" cy="461665"/>
          </a:xfrm>
          <a:prstGeom prst="rect">
            <a:avLst/>
          </a:prstGeom>
          <a:noFill/>
        </p:spPr>
        <p:txBody>
          <a:bodyPr wrap="square" rtlCol="0">
            <a:spAutoFit/>
          </a:bodyPr>
          <a:lstStyle/>
          <a:p>
            <a:r>
              <a:rPr lang="en-GB" sz="2400" dirty="0">
                <a:solidFill>
                  <a:schemeClr val="bg1"/>
                </a:solidFill>
              </a:rPr>
              <a:t>The Fire Brigade pumping water away</a:t>
            </a:r>
          </a:p>
        </p:txBody>
      </p:sp>
    </p:spTree>
    <p:extLst>
      <p:ext uri="{BB962C8B-B14F-4D97-AF65-F5344CB8AC3E}">
        <p14:creationId xmlns:p14="http://schemas.microsoft.com/office/powerpoint/2010/main" val="2200882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C81250-08C9-9E8C-BDCF-145D9E3B7EFF}"/>
              </a:ext>
            </a:extLst>
          </p:cNvPr>
          <p:cNvPicPr>
            <a:picLocks noChangeAspect="1"/>
          </p:cNvPicPr>
          <p:nvPr/>
        </p:nvPicPr>
        <p:blipFill>
          <a:blip r:embed="rId2"/>
          <a:stretch>
            <a:fillRect/>
          </a:stretch>
        </p:blipFill>
        <p:spPr>
          <a:xfrm>
            <a:off x="1412719" y="1555279"/>
            <a:ext cx="6896727" cy="4370510"/>
          </a:xfrm>
          <a:prstGeom prst="rect">
            <a:avLst/>
          </a:prstGeom>
        </p:spPr>
      </p:pic>
      <p:sp>
        <p:nvSpPr>
          <p:cNvPr id="5" name="TextBox 4">
            <a:extLst>
              <a:ext uri="{FF2B5EF4-FFF2-40B4-BE49-F238E27FC236}">
                <a16:creationId xmlns:a16="http://schemas.microsoft.com/office/drawing/2014/main" id="{FDADBD74-3B1D-C80F-F41A-036045ECE1A4}"/>
              </a:ext>
            </a:extLst>
          </p:cNvPr>
          <p:cNvSpPr txBox="1"/>
          <p:nvPr/>
        </p:nvSpPr>
        <p:spPr>
          <a:xfrm>
            <a:off x="1412719" y="914996"/>
            <a:ext cx="6969154" cy="461665"/>
          </a:xfrm>
          <a:prstGeom prst="rect">
            <a:avLst/>
          </a:prstGeom>
          <a:noFill/>
        </p:spPr>
        <p:txBody>
          <a:bodyPr wrap="square" rtlCol="0">
            <a:spAutoFit/>
          </a:bodyPr>
          <a:lstStyle/>
          <a:p>
            <a:r>
              <a:rPr lang="en-GB" sz="2400" dirty="0">
                <a:solidFill>
                  <a:schemeClr val="bg1"/>
                </a:solidFill>
              </a:rPr>
              <a:t>Children volunteered and worked hard cleaning up</a:t>
            </a:r>
          </a:p>
        </p:txBody>
      </p:sp>
      <p:sp>
        <p:nvSpPr>
          <p:cNvPr id="6" name="TextBox 5">
            <a:extLst>
              <a:ext uri="{FF2B5EF4-FFF2-40B4-BE49-F238E27FC236}">
                <a16:creationId xmlns:a16="http://schemas.microsoft.com/office/drawing/2014/main" id="{56990EBA-E62E-A0C6-1992-2A0BCA3F00C5}"/>
              </a:ext>
            </a:extLst>
          </p:cNvPr>
          <p:cNvSpPr txBox="1"/>
          <p:nvPr/>
        </p:nvSpPr>
        <p:spPr>
          <a:xfrm>
            <a:off x="8602690" y="3026609"/>
            <a:ext cx="2560373" cy="1200329"/>
          </a:xfrm>
          <a:prstGeom prst="rect">
            <a:avLst/>
          </a:prstGeom>
          <a:noFill/>
        </p:spPr>
        <p:txBody>
          <a:bodyPr wrap="square" rtlCol="0">
            <a:spAutoFit/>
          </a:bodyPr>
          <a:lstStyle/>
          <a:p>
            <a:r>
              <a:rPr lang="en-GB" sz="2400" dirty="0">
                <a:solidFill>
                  <a:schemeClr val="bg1"/>
                </a:solidFill>
              </a:rPr>
              <a:t>What uniforms can you spot in this photograph?</a:t>
            </a:r>
          </a:p>
        </p:txBody>
      </p:sp>
    </p:spTree>
    <p:extLst>
      <p:ext uri="{BB962C8B-B14F-4D97-AF65-F5344CB8AC3E}">
        <p14:creationId xmlns:p14="http://schemas.microsoft.com/office/powerpoint/2010/main" val="1595628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6AC797-CE05-84E3-97D4-AD77CEAF4F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028" y="791850"/>
            <a:ext cx="7436194" cy="5572911"/>
          </a:xfrm>
          <a:prstGeom prst="rect">
            <a:avLst/>
          </a:prstGeom>
        </p:spPr>
      </p:pic>
      <p:sp>
        <p:nvSpPr>
          <p:cNvPr id="4" name="TextBox 3">
            <a:extLst>
              <a:ext uri="{FF2B5EF4-FFF2-40B4-BE49-F238E27FC236}">
                <a16:creationId xmlns:a16="http://schemas.microsoft.com/office/drawing/2014/main" id="{F3D5B023-7FED-F25E-C5BF-1B962E62DCB8}"/>
              </a:ext>
            </a:extLst>
          </p:cNvPr>
          <p:cNvSpPr txBox="1"/>
          <p:nvPr/>
        </p:nvSpPr>
        <p:spPr>
          <a:xfrm>
            <a:off x="8613402" y="577483"/>
            <a:ext cx="3242074" cy="6001643"/>
          </a:xfrm>
          <a:prstGeom prst="rect">
            <a:avLst/>
          </a:prstGeom>
          <a:noFill/>
        </p:spPr>
        <p:txBody>
          <a:bodyPr wrap="square" rtlCol="0">
            <a:spAutoFit/>
          </a:bodyPr>
          <a:lstStyle/>
          <a:p>
            <a:r>
              <a:rPr lang="en-GB" sz="2400" dirty="0">
                <a:solidFill>
                  <a:schemeClr val="bg1"/>
                </a:solidFill>
              </a:rPr>
              <a:t>Some people lost everything in the floods and it took them a long time to get back to normal life. People had to stay with relatives and friends or live in caravans.</a:t>
            </a:r>
          </a:p>
          <a:p>
            <a:endParaRPr lang="en-GB" sz="2400" dirty="0">
              <a:solidFill>
                <a:schemeClr val="bg1"/>
              </a:solidFill>
            </a:endParaRPr>
          </a:p>
          <a:p>
            <a:r>
              <a:rPr lang="en-GB" sz="2400" dirty="0">
                <a:solidFill>
                  <a:schemeClr val="bg1"/>
                </a:solidFill>
              </a:rPr>
              <a:t>It was a very difficult time for the people of Canvey Island and a lot of work has been done to make sure such a dreadful flood doesn't happen again.</a:t>
            </a:r>
          </a:p>
        </p:txBody>
      </p:sp>
    </p:spTree>
    <p:extLst>
      <p:ext uri="{BB962C8B-B14F-4D97-AF65-F5344CB8AC3E}">
        <p14:creationId xmlns:p14="http://schemas.microsoft.com/office/powerpoint/2010/main" val="3709466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851A44-BD72-F87B-C2E7-5D925C8E6BD5}"/>
              </a:ext>
            </a:extLst>
          </p:cNvPr>
          <p:cNvSpPr txBox="1"/>
          <p:nvPr/>
        </p:nvSpPr>
        <p:spPr>
          <a:xfrm>
            <a:off x="6018008" y="1515534"/>
            <a:ext cx="3360323" cy="461665"/>
          </a:xfrm>
          <a:prstGeom prst="rect">
            <a:avLst/>
          </a:prstGeom>
          <a:noFill/>
        </p:spPr>
        <p:txBody>
          <a:bodyPr wrap="square" rtlCol="0">
            <a:spAutoFit/>
          </a:bodyPr>
          <a:lstStyle/>
          <a:p>
            <a:r>
              <a:rPr lang="en-GB" sz="2400" dirty="0">
                <a:solidFill>
                  <a:schemeClr val="bg1"/>
                </a:solidFill>
              </a:rPr>
              <a:t>Denham and Long Road</a:t>
            </a:r>
          </a:p>
        </p:txBody>
      </p:sp>
      <p:pic>
        <p:nvPicPr>
          <p:cNvPr id="6" name="Picture 5">
            <a:extLst>
              <a:ext uri="{FF2B5EF4-FFF2-40B4-BE49-F238E27FC236}">
                <a16:creationId xmlns:a16="http://schemas.microsoft.com/office/drawing/2014/main" id="{75CC60EA-5D73-D203-D9A0-5AEF70ABA469}"/>
              </a:ext>
            </a:extLst>
          </p:cNvPr>
          <p:cNvPicPr>
            <a:picLocks noChangeAspect="1"/>
          </p:cNvPicPr>
          <p:nvPr/>
        </p:nvPicPr>
        <p:blipFill>
          <a:blip r:embed="rId2"/>
          <a:stretch>
            <a:fillRect/>
          </a:stretch>
        </p:blipFill>
        <p:spPr>
          <a:xfrm>
            <a:off x="310491" y="490537"/>
            <a:ext cx="5534988" cy="3670774"/>
          </a:xfrm>
          <a:prstGeom prst="rect">
            <a:avLst/>
          </a:prstGeom>
        </p:spPr>
      </p:pic>
      <p:pic>
        <p:nvPicPr>
          <p:cNvPr id="9" name="Picture 8">
            <a:extLst>
              <a:ext uri="{FF2B5EF4-FFF2-40B4-BE49-F238E27FC236}">
                <a16:creationId xmlns:a16="http://schemas.microsoft.com/office/drawing/2014/main" id="{4F3C82A8-4B60-AEE0-8DEE-72CF57889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008" y="2176513"/>
            <a:ext cx="5725477" cy="4290291"/>
          </a:xfrm>
          <a:prstGeom prst="rect">
            <a:avLst/>
          </a:prstGeom>
        </p:spPr>
      </p:pic>
      <p:sp>
        <p:nvSpPr>
          <p:cNvPr id="10" name="TextBox 9">
            <a:extLst>
              <a:ext uri="{FF2B5EF4-FFF2-40B4-BE49-F238E27FC236}">
                <a16:creationId xmlns:a16="http://schemas.microsoft.com/office/drawing/2014/main" id="{73B7B020-5532-77C7-18B7-F1F9C0470807}"/>
              </a:ext>
            </a:extLst>
          </p:cNvPr>
          <p:cNvSpPr txBox="1"/>
          <p:nvPr/>
        </p:nvSpPr>
        <p:spPr>
          <a:xfrm>
            <a:off x="310491" y="4321658"/>
            <a:ext cx="2504188" cy="461665"/>
          </a:xfrm>
          <a:prstGeom prst="rect">
            <a:avLst/>
          </a:prstGeom>
          <a:noFill/>
        </p:spPr>
        <p:txBody>
          <a:bodyPr wrap="square" rtlCol="0">
            <a:spAutoFit/>
          </a:bodyPr>
          <a:lstStyle/>
          <a:p>
            <a:r>
              <a:rPr lang="en-GB" sz="2400" dirty="0">
                <a:solidFill>
                  <a:schemeClr val="bg1"/>
                </a:solidFill>
              </a:rPr>
              <a:t>Rainbow Road</a:t>
            </a:r>
          </a:p>
        </p:txBody>
      </p:sp>
    </p:spTree>
    <p:extLst>
      <p:ext uri="{BB962C8B-B14F-4D97-AF65-F5344CB8AC3E}">
        <p14:creationId xmlns:p14="http://schemas.microsoft.com/office/powerpoint/2010/main" val="6288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76A5AC4-BF72-2328-B3BD-6F8345958C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7375" y="502351"/>
            <a:ext cx="8477250" cy="5200650"/>
          </a:xfrm>
          <a:prstGeom prst="rect">
            <a:avLst/>
          </a:prstGeom>
        </p:spPr>
      </p:pic>
      <p:sp>
        <p:nvSpPr>
          <p:cNvPr id="10" name="TextBox 9">
            <a:extLst>
              <a:ext uri="{FF2B5EF4-FFF2-40B4-BE49-F238E27FC236}">
                <a16:creationId xmlns:a16="http://schemas.microsoft.com/office/drawing/2014/main" id="{97DA041C-1B7F-E3F9-8F49-DB219EA4F0BB}"/>
              </a:ext>
            </a:extLst>
          </p:cNvPr>
          <p:cNvSpPr txBox="1"/>
          <p:nvPr/>
        </p:nvSpPr>
        <p:spPr>
          <a:xfrm>
            <a:off x="1857375" y="5893984"/>
            <a:ext cx="5514109" cy="461665"/>
          </a:xfrm>
          <a:prstGeom prst="rect">
            <a:avLst/>
          </a:prstGeom>
          <a:noFill/>
        </p:spPr>
        <p:txBody>
          <a:bodyPr wrap="square" rtlCol="0">
            <a:spAutoFit/>
          </a:bodyPr>
          <a:lstStyle/>
          <a:p>
            <a:r>
              <a:rPr lang="en-GB" sz="2400" dirty="0">
                <a:solidFill>
                  <a:schemeClr val="bg1"/>
                </a:solidFill>
                <a:latin typeface="MetaNormal-Roman" panose="020B0502030000020004" pitchFamily="34" charset="0"/>
              </a:rPr>
              <a:t>Lakeside </a:t>
            </a:r>
            <a:r>
              <a:rPr lang="en-GB" sz="2400" dirty="0">
                <a:solidFill>
                  <a:schemeClr val="bg1"/>
                </a:solidFill>
              </a:rPr>
              <a:t>Corner</a:t>
            </a:r>
          </a:p>
        </p:txBody>
      </p:sp>
    </p:spTree>
    <p:extLst>
      <p:ext uri="{BB962C8B-B14F-4D97-AF65-F5344CB8AC3E}">
        <p14:creationId xmlns:p14="http://schemas.microsoft.com/office/powerpoint/2010/main" val="315634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F482F71-6D6D-4A86-E808-45E764D3E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2151" y="999526"/>
            <a:ext cx="8662869" cy="5431618"/>
          </a:xfrm>
          <a:prstGeom prst="rect">
            <a:avLst/>
          </a:prstGeom>
        </p:spPr>
      </p:pic>
      <p:sp>
        <p:nvSpPr>
          <p:cNvPr id="8" name="TextBox 7">
            <a:extLst>
              <a:ext uri="{FF2B5EF4-FFF2-40B4-BE49-F238E27FC236}">
                <a16:creationId xmlns:a16="http://schemas.microsoft.com/office/drawing/2014/main" id="{5202218F-06A3-E3F0-E937-288554ECC638}"/>
              </a:ext>
            </a:extLst>
          </p:cNvPr>
          <p:cNvSpPr txBox="1"/>
          <p:nvPr/>
        </p:nvSpPr>
        <p:spPr>
          <a:xfrm>
            <a:off x="1682151" y="426856"/>
            <a:ext cx="3572759" cy="461665"/>
          </a:xfrm>
          <a:prstGeom prst="rect">
            <a:avLst/>
          </a:prstGeom>
          <a:noFill/>
        </p:spPr>
        <p:txBody>
          <a:bodyPr wrap="square" rtlCol="0">
            <a:spAutoFit/>
          </a:bodyPr>
          <a:lstStyle/>
          <a:p>
            <a:r>
              <a:rPr lang="en-GB" sz="2400" dirty="0">
                <a:solidFill>
                  <a:schemeClr val="bg1"/>
                </a:solidFill>
              </a:rPr>
              <a:t>Jones Corner</a:t>
            </a:r>
          </a:p>
        </p:txBody>
      </p:sp>
    </p:spTree>
    <p:extLst>
      <p:ext uri="{BB962C8B-B14F-4D97-AF65-F5344CB8AC3E}">
        <p14:creationId xmlns:p14="http://schemas.microsoft.com/office/powerpoint/2010/main" val="2956190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7F4DC95-B7F7-C5E8-0BD0-54E906E1F2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761" y="3129699"/>
            <a:ext cx="5533239" cy="3332378"/>
          </a:xfrm>
          <a:prstGeom prst="rect">
            <a:avLst/>
          </a:prstGeom>
        </p:spPr>
      </p:pic>
      <p:pic>
        <p:nvPicPr>
          <p:cNvPr id="5" name="Picture 4">
            <a:extLst>
              <a:ext uri="{FF2B5EF4-FFF2-40B4-BE49-F238E27FC236}">
                <a16:creationId xmlns:a16="http://schemas.microsoft.com/office/drawing/2014/main" id="{E01F378C-A692-52AB-C8CF-05BC0D4DC1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4944" y="320512"/>
            <a:ext cx="6407458" cy="3808478"/>
          </a:xfrm>
          <a:prstGeom prst="rect">
            <a:avLst/>
          </a:prstGeom>
        </p:spPr>
      </p:pic>
      <p:sp>
        <p:nvSpPr>
          <p:cNvPr id="8" name="TextBox 7">
            <a:extLst>
              <a:ext uri="{FF2B5EF4-FFF2-40B4-BE49-F238E27FC236}">
                <a16:creationId xmlns:a16="http://schemas.microsoft.com/office/drawing/2014/main" id="{DC7AD45E-0162-10C0-8F21-81E82020498A}"/>
              </a:ext>
            </a:extLst>
          </p:cNvPr>
          <p:cNvSpPr txBox="1"/>
          <p:nvPr/>
        </p:nvSpPr>
        <p:spPr>
          <a:xfrm>
            <a:off x="2560030" y="2336238"/>
            <a:ext cx="2554914" cy="523220"/>
          </a:xfrm>
          <a:prstGeom prst="rect">
            <a:avLst/>
          </a:prstGeom>
          <a:noFill/>
        </p:spPr>
        <p:txBody>
          <a:bodyPr wrap="square" rtlCol="0">
            <a:spAutoFit/>
          </a:bodyPr>
          <a:lstStyle/>
          <a:p>
            <a:r>
              <a:rPr lang="en-GB" sz="2800" dirty="0">
                <a:solidFill>
                  <a:schemeClr val="bg1"/>
                </a:solidFill>
              </a:rPr>
              <a:t>Craven Avenue</a:t>
            </a:r>
          </a:p>
        </p:txBody>
      </p:sp>
    </p:spTree>
    <p:extLst>
      <p:ext uri="{BB962C8B-B14F-4D97-AF65-F5344CB8AC3E}">
        <p14:creationId xmlns:p14="http://schemas.microsoft.com/office/powerpoint/2010/main" val="535875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1D3AED-CB32-3A42-794C-8F56D7173201}"/>
              </a:ext>
            </a:extLst>
          </p:cNvPr>
          <p:cNvSpPr>
            <a:spLocks noGrp="1"/>
          </p:cNvSpPr>
          <p:nvPr>
            <p:ph idx="1"/>
          </p:nvPr>
        </p:nvSpPr>
        <p:spPr>
          <a:xfrm>
            <a:off x="636875" y="464938"/>
            <a:ext cx="10999803" cy="2183428"/>
          </a:xfrm>
        </p:spPr>
        <p:txBody>
          <a:bodyPr>
            <a:normAutofit/>
          </a:bodyPr>
          <a:lstStyle/>
          <a:p>
            <a:pPr marL="0" indent="0">
              <a:buNone/>
            </a:pPr>
            <a:r>
              <a:rPr lang="en-GB" dirty="0">
                <a:solidFill>
                  <a:schemeClr val="bg1"/>
                </a:solidFill>
              </a:rPr>
              <a:t>Water started to come over the sea wall between 11 and 12 at night. Gradually lots of different parts of the sea defences were washed away and at around 1 in the morning there was a sudden surge of water which flooded a huge area.</a:t>
            </a:r>
          </a:p>
          <a:p>
            <a:pPr marL="0" indent="0">
              <a:buNone/>
            </a:pPr>
            <a:endParaRPr lang="en-GB" dirty="0"/>
          </a:p>
          <a:p>
            <a:endParaRPr lang="en-GB" dirty="0"/>
          </a:p>
        </p:txBody>
      </p:sp>
      <p:sp>
        <p:nvSpPr>
          <p:cNvPr id="6" name="TextBox 5">
            <a:extLst>
              <a:ext uri="{FF2B5EF4-FFF2-40B4-BE49-F238E27FC236}">
                <a16:creationId xmlns:a16="http://schemas.microsoft.com/office/drawing/2014/main" id="{472FC55E-5E23-7957-EF42-7A9E2BDE689D}"/>
              </a:ext>
            </a:extLst>
          </p:cNvPr>
          <p:cNvSpPr txBox="1"/>
          <p:nvPr/>
        </p:nvSpPr>
        <p:spPr>
          <a:xfrm>
            <a:off x="6782649" y="2278262"/>
            <a:ext cx="4459194" cy="3970318"/>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white"/>
                </a:solidFill>
                <a:effectLst/>
                <a:uLnTx/>
                <a:uFillTx/>
              </a:rPr>
              <a:t>Some people had seen what was happening and had tried to warn everyone but it was very windy and noisy, so not everyone could hear. Other places couldn’t be reached because of all the flooding. People were woken up by the noise of water rushing into their house. </a:t>
            </a:r>
          </a:p>
        </p:txBody>
      </p:sp>
      <p:pic>
        <p:nvPicPr>
          <p:cNvPr id="9" name="Picture 8">
            <a:extLst>
              <a:ext uri="{FF2B5EF4-FFF2-40B4-BE49-F238E27FC236}">
                <a16:creationId xmlns:a16="http://schemas.microsoft.com/office/drawing/2014/main" id="{DCAA48A8-4E0A-EEFC-C963-56D65C75B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487" y="2278262"/>
            <a:ext cx="5390513" cy="4114800"/>
          </a:xfrm>
          <a:prstGeom prst="rect">
            <a:avLst/>
          </a:prstGeom>
        </p:spPr>
      </p:pic>
    </p:spTree>
    <p:extLst>
      <p:ext uri="{BB962C8B-B14F-4D97-AF65-F5344CB8AC3E}">
        <p14:creationId xmlns:p14="http://schemas.microsoft.com/office/powerpoint/2010/main" val="588956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6253C8-E3D3-4B81-816C-2259F60FCF50}"/>
              </a:ext>
            </a:extLst>
          </p:cNvPr>
          <p:cNvSpPr txBox="1"/>
          <p:nvPr/>
        </p:nvSpPr>
        <p:spPr>
          <a:xfrm>
            <a:off x="5962650" y="1423603"/>
            <a:ext cx="5078124" cy="4503797"/>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200" b="0" i="1" u="none" strike="noStrike" kern="1200" cap="none" spc="0" normalizeH="0" baseline="0" noProof="0" dirty="0">
                <a:ln>
                  <a:noFill/>
                </a:ln>
                <a:solidFill>
                  <a:prstClr val="white"/>
                </a:solidFill>
                <a:effectLst/>
                <a:uLnTx/>
                <a:uFillTx/>
              </a:rPr>
              <a:t>“I woke up, heard a funny noise. Wondered what it was. I got out of bed, and when I looked outside I was in a sea…”</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white"/>
                </a:solidFill>
                <a:effectLst/>
                <a:uLnTx/>
                <a:uFillTx/>
              </a:rPr>
              <a:t>Mrs Rudd, interviewed by the MP Bernard Braine about her experience of the flood on Canvey Island</a:t>
            </a:r>
          </a:p>
        </p:txBody>
      </p:sp>
      <p:pic>
        <p:nvPicPr>
          <p:cNvPr id="2" name="Mrs Rudd">
            <a:hlinkClick r:id="" action="ppaction://media"/>
            <a:extLst>
              <a:ext uri="{FF2B5EF4-FFF2-40B4-BE49-F238E27FC236}">
                <a16:creationId xmlns:a16="http://schemas.microsoft.com/office/drawing/2014/main" id="{862D73E6-2410-4D49-BA9A-CFB85B0A41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19350" y="2522537"/>
            <a:ext cx="1812925" cy="1812925"/>
          </a:xfrm>
          <a:prstGeom prst="rect">
            <a:avLst/>
          </a:prstGeom>
        </p:spPr>
      </p:pic>
    </p:spTree>
    <p:extLst>
      <p:ext uri="{BB962C8B-B14F-4D97-AF65-F5344CB8AC3E}">
        <p14:creationId xmlns:p14="http://schemas.microsoft.com/office/powerpoint/2010/main" val="105785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66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6253C8-E3D3-4B81-816C-2259F60FCF50}"/>
              </a:ext>
            </a:extLst>
          </p:cNvPr>
          <p:cNvSpPr txBox="1"/>
          <p:nvPr/>
        </p:nvSpPr>
        <p:spPr>
          <a:xfrm>
            <a:off x="5671489" y="880678"/>
            <a:ext cx="5558485" cy="5556393"/>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1" u="none" strike="noStrike" kern="1200" cap="none" spc="0" normalizeH="0" baseline="0" noProof="0" dirty="0">
                <a:ln>
                  <a:noFill/>
                </a:ln>
                <a:solidFill>
                  <a:prstClr val="white"/>
                </a:solidFill>
                <a:effectLst/>
                <a:uLnTx/>
                <a:uFillTx/>
              </a:rPr>
              <a:t>“I heard this slapping noise, a banging noise, and I thought what’s going on? And I looked out the window, and it was about one o’clock in the morning. And I thought it had been snowing ‘cos the moon was so bright–  it was so bright that moon–  and it looked like snow. And then I saw the water coming under the windowsills…”</a:t>
            </a:r>
            <a:endParaRPr kumimoji="0" lang="en-GB" sz="2400" b="0" i="0" u="none" strike="noStrike" kern="1200" cap="none" spc="0" normalizeH="0" baseline="0" noProof="0" dirty="0">
              <a:ln>
                <a:noFill/>
              </a:ln>
              <a:solidFill>
                <a:prstClr val="white"/>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prstClr val="white"/>
              </a:solidFill>
              <a:effectLst/>
              <a:uLnTx/>
              <a:uFillTx/>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white"/>
                </a:solidFill>
                <a:effectLst/>
                <a:uLnTx/>
                <a:uFillTx/>
              </a:rPr>
              <a:t>Donald and Thelma Payne describe escaping from their bungalow on </a:t>
            </a:r>
            <a:r>
              <a:rPr kumimoji="0" lang="en-GB" sz="2400" b="0" i="0" u="none" strike="noStrike" kern="1200" cap="none" spc="0" normalizeH="0" baseline="0" noProof="0" dirty="0" err="1">
                <a:ln>
                  <a:noFill/>
                </a:ln>
                <a:solidFill>
                  <a:prstClr val="white"/>
                </a:solidFill>
                <a:effectLst/>
                <a:uLnTx/>
                <a:uFillTx/>
              </a:rPr>
              <a:t>Larup</a:t>
            </a:r>
            <a:r>
              <a:rPr kumimoji="0" lang="en-GB" sz="2400" b="0" i="0" u="none" strike="noStrike" kern="1200" cap="none" spc="0" normalizeH="0" baseline="0" noProof="0" dirty="0">
                <a:ln>
                  <a:noFill/>
                </a:ln>
                <a:solidFill>
                  <a:prstClr val="white"/>
                </a:solidFill>
                <a:effectLst/>
                <a:uLnTx/>
                <a:uFillTx/>
              </a:rPr>
              <a:t> Avenue</a:t>
            </a:r>
          </a:p>
        </p:txBody>
      </p:sp>
      <p:pic>
        <p:nvPicPr>
          <p:cNvPr id="3" name="Donald and Thelma Payne">
            <a:hlinkClick r:id="" action="ppaction://media"/>
            <a:extLst>
              <a:ext uri="{FF2B5EF4-FFF2-40B4-BE49-F238E27FC236}">
                <a16:creationId xmlns:a16="http://schemas.microsoft.com/office/drawing/2014/main" id="{4A14EAC5-AFDE-41DF-A9F0-6FAF1FFDB19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54249" y="2565399"/>
            <a:ext cx="1727201" cy="1727201"/>
          </a:xfrm>
          <a:prstGeom prst="rect">
            <a:avLst/>
          </a:prstGeom>
        </p:spPr>
      </p:pic>
    </p:spTree>
    <p:extLst>
      <p:ext uri="{BB962C8B-B14F-4D97-AF65-F5344CB8AC3E}">
        <p14:creationId xmlns:p14="http://schemas.microsoft.com/office/powerpoint/2010/main" val="2527187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6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696</TotalTime>
  <Words>1012</Words>
  <Application>Microsoft Office PowerPoint</Application>
  <PresentationFormat>Widescreen</PresentationFormat>
  <Paragraphs>65</Paragraphs>
  <Slides>26</Slides>
  <Notes>0</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Calibri Light</vt:lpstr>
      <vt:lpstr>MetaNormal-Roman</vt:lpstr>
      <vt:lpstr>Office Theme</vt:lpstr>
      <vt:lpstr>Canvey Island Floods January 31st 1953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helpers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Clearing up</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Canvey Island Floods January 31st 1953</dc:title>
  <dc:creator>Pippa Smith</dc:creator>
  <cp:lastModifiedBy>Kate ONeill - Sound Archivist</cp:lastModifiedBy>
  <cp:revision>35</cp:revision>
  <dcterms:created xsi:type="dcterms:W3CDTF">2022-11-11T15:26:20Z</dcterms:created>
  <dcterms:modified xsi:type="dcterms:W3CDTF">2023-01-09T12:01:33Z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2022-12-14T14:55:06Z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d63425cd-3aa3-4f61-9e5f-35d3022ae99e</vt:lpwstr>
  </property>
  <property fmtid="{D5CDD505-2E9C-101B-9397-08002B2CF9AE}" pid="8" name="MSIP_Label_39d8be9e-c8d9-4b9c-bd40-2c27cc7ea2e6_ContentBits">
    <vt:lpwstr>0</vt:lpwstr>
  </property>
</Properties>
</file>