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60" r:id="rId4"/>
    <p:sldId id="275" r:id="rId5"/>
    <p:sldId id="278" r:id="rId6"/>
    <p:sldId id="282" r:id="rId7"/>
    <p:sldId id="283" r:id="rId8"/>
    <p:sldId id="263" r:id="rId9"/>
    <p:sldId id="284" r:id="rId10"/>
    <p:sldId id="281" r:id="rId11"/>
    <p:sldId id="273" r:id="rId12"/>
    <p:sldId id="285" r:id="rId13"/>
    <p:sldId id="279" r:id="rId14"/>
    <p:sldId id="270" r:id="rId15"/>
    <p:sldId id="286" r:id="rId16"/>
    <p:sldId id="272" r:id="rId17"/>
    <p:sldId id="276" r:id="rId18"/>
    <p:sldId id="27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48" y="3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10B56D-7506-4B91-9417-A11F7B410715}" type="datetimeFigureOut">
              <a:rPr lang="en-GB" smtClean="0"/>
              <a:t>09/01/2023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2A08FE-63EB-4580-B971-144A62F63CE8}" type="slidenum">
              <a:rPr lang="en-GB" smtClean="0"/>
              <a:t>‹#›</a:t>
            </a:fld>
            <a:endParaRPr lang="en-GB" dirty="0"/>
          </a:p>
        </p:txBody>
      </p:sp>
    </p:spTree>
    <p:extLst>
      <p:ext uri="{BB962C8B-B14F-4D97-AF65-F5344CB8AC3E}">
        <p14:creationId xmlns:p14="http://schemas.microsoft.com/office/powerpoint/2010/main" val="164215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6F939-6D0A-4AFF-BCAB-F8558EB5954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7DC4746-DFC1-4D03-F32D-84556BA043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E2E31B2-26F9-FD65-DF4D-88DF1D6216E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59D74100-6434-71EC-09B9-9E70D539383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C1E460D-250F-9BFB-67F3-6C0B78B68D08}"/>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6698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2E26E-B9AB-B3DB-D39B-40B54093AD89}"/>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96420ED-6771-2838-A44A-8FCB3739576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078078C-8EF5-5A94-5B55-762326FC128A}"/>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578DFEB4-786D-7E8B-8022-BBADA42AD12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7CC1BA2-D651-C35C-7AEB-0B8BF082A0F9}"/>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4212863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799D1C-E22B-34FE-4D53-9B44C02779B9}"/>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FEE8179E-7B4E-4D71-1687-2A3EBA585F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179428F-533B-6AD6-12E7-A913529FBFA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A834B886-84F3-B893-78E3-F7448DB467D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C5C0CBA-6D41-4EC3-5556-2A6232041ED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55649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E4545-B5B5-1499-2725-1DF6CBAEE6B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A41F55E-2B67-2D4B-F3E1-6707B29BC17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DF3FDE2-6949-B106-B20B-A1FB9A634DC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EB662B32-E54B-72CC-F088-F21978A174C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EE72D4B-1AB1-64C0-864D-4CC1A4B6A636}"/>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1506346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3337-D3FE-91CC-674C-82EC44966A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646F77B1-40D4-69C2-D082-36C46BD647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4B8BDD6-6A43-5A55-8095-E63FFD808616}"/>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9FC683A5-9E28-809B-C277-92A37A604F3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D4345A8-10A7-49D7-ADF9-AF56757B9D41}"/>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317085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3F07-F7A0-B1DE-E3B9-9B32BD7800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AE877EB-5ABA-468C-9B58-76B55F082D8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5858BBA-B5F6-47CD-F2B6-73B5D0407EC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4C5A828-F5B4-4EFF-8F19-0F8D3A98CBA5}"/>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1021DC29-0153-8FC1-4456-C47BF04A2CF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F8655A2-8345-8082-5927-740CB7815912}"/>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4122615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24D04-CA17-976E-4A89-1359559B4D2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D0DEE251-C805-1B10-DFBC-2AA2FB5B5F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345CB88-B0F9-6A14-DC47-66F369B38E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2655BB5C-7F49-46AA-2D03-20C2FB77CB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7D418E0-7289-209E-5245-6BDCDA897AE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DC4D97A0-5BB2-8EC5-BAFC-908A4BE14695}"/>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8" name="Footer Placeholder 7">
            <a:extLst>
              <a:ext uri="{FF2B5EF4-FFF2-40B4-BE49-F238E27FC236}">
                <a16:creationId xmlns:a16="http://schemas.microsoft.com/office/drawing/2014/main" id="{52A1B5CA-B2AB-1483-9732-12BF3DACC93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28D504B1-1F4E-CBBA-C54D-30D699AF023A}"/>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487449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66EF9-B995-3F21-237A-60FCD6FB64C3}"/>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4F27E01-58DF-477E-6364-AA7ABDD8BBF7}"/>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4" name="Footer Placeholder 3">
            <a:extLst>
              <a:ext uri="{FF2B5EF4-FFF2-40B4-BE49-F238E27FC236}">
                <a16:creationId xmlns:a16="http://schemas.microsoft.com/office/drawing/2014/main" id="{9825C6CB-9747-EADB-AD8B-E8C334FCE060}"/>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2CF0BF65-DF5C-D97C-FC9A-9680EA2A9F5B}"/>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85543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31BDAD-B42D-4CA1-8714-CACE200794C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3" name="Footer Placeholder 2">
            <a:extLst>
              <a:ext uri="{FF2B5EF4-FFF2-40B4-BE49-F238E27FC236}">
                <a16:creationId xmlns:a16="http://schemas.microsoft.com/office/drawing/2014/main" id="{D187205F-89AD-059D-6D29-18F30E69939D}"/>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E585E04B-8F79-E12E-E35A-8C066B78CB7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42849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7B900-5EEB-B7BB-8172-4F70427D5F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CD236D5-216D-F3EF-8CF5-F0C0CA85B2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4AD815DF-2DFF-294D-B838-925B39B0A8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8B17F20-5654-756A-86F4-44FEE847259C}"/>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4527B89B-9536-C09C-41E3-38E0F54913B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521F152-B843-1520-1C8F-AF85024513D4}"/>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1615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55236-1EA3-5D9C-4E03-52F56CF5AD0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7C47C09-23B6-04F1-FC18-C670DE9195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CCAF069-D082-6986-18B6-7A380DDFAF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4885EDA-152C-2564-C78F-911D1BD5E50E}"/>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AFE30DD2-1AD6-30F9-4A12-D35B70AEBB1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4330122-2AB3-91E3-CD85-17DC4D91E71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1120760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DD1854-B560-7F49-69AF-67C4C62571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9B378F1C-8EED-47CB-EA6E-614B3CECBB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A38C419-49F3-9FEF-1D30-8A2775FC2B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9C184660-8B1D-DF17-19EA-0BEBDCF50D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85A1D55A-2A04-FA98-CC87-501BD3A712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D581BF-4F33-4E2F-9778-E1BF6CAC59C3}" type="slidenum">
              <a:rPr lang="en-GB" smtClean="0"/>
              <a:t>‹#›</a:t>
            </a:fld>
            <a:endParaRPr lang="en-GB" dirty="0"/>
          </a:p>
        </p:txBody>
      </p:sp>
    </p:spTree>
    <p:extLst>
      <p:ext uri="{BB962C8B-B14F-4D97-AF65-F5344CB8AC3E}">
        <p14:creationId xmlns:p14="http://schemas.microsoft.com/office/powerpoint/2010/main" val="2915759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834746" cy="2308324"/>
          </a:xfrm>
        </p:spPr>
        <p:txBody>
          <a:bodyPr vert="horz" lIns="91440" tIns="45720" rIns="91440" bIns="45720" rtlCol="0" anchor="b">
            <a:normAutofit/>
          </a:bodyPr>
          <a:lstStyle/>
          <a:p>
            <a:r>
              <a:rPr lang="en-US" sz="7200" kern="1200" dirty="0">
                <a:solidFill>
                  <a:schemeClr val="bg1"/>
                </a:solidFill>
              </a:rPr>
              <a:t>Jaywick Floods January 31</a:t>
            </a:r>
            <a:r>
              <a:rPr lang="en-US" sz="7200" kern="1200" baseline="30000" dirty="0">
                <a:solidFill>
                  <a:schemeClr val="bg1"/>
                </a:solidFill>
              </a:rPr>
              <a:t>st</a:t>
            </a:r>
            <a:r>
              <a:rPr lang="en-US" sz="7200" kern="1200" dirty="0">
                <a:solidFill>
                  <a:schemeClr val="bg1"/>
                </a:solidFill>
              </a:rPr>
              <a:t> 1953</a:t>
            </a:r>
          </a:p>
        </p:txBody>
      </p:sp>
      <p:pic>
        <p:nvPicPr>
          <p:cNvPr id="11" name="Picture 10" descr="Logo, company name&#10;&#10;Description automatically generated">
            <a:extLst>
              <a:ext uri="{FF2B5EF4-FFF2-40B4-BE49-F238E27FC236}">
                <a16:creationId xmlns:a16="http://schemas.microsoft.com/office/drawing/2014/main" id="{84F3F93C-08FA-447C-8747-0102B0341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6E608343-7759-4F6B-8B83-E263EF43B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29819" y="5729051"/>
            <a:ext cx="683490" cy="675353"/>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2552078-7CEE-2FE3-3408-CAE87E85C425}"/>
              </a:ext>
            </a:extLst>
          </p:cNvPr>
          <p:cNvSpPr txBox="1"/>
          <p:nvPr/>
        </p:nvSpPr>
        <p:spPr>
          <a:xfrm>
            <a:off x="312033" y="523994"/>
            <a:ext cx="3788913" cy="1569660"/>
          </a:xfrm>
          <a:prstGeom prst="rect">
            <a:avLst/>
          </a:prstGeom>
          <a:noFill/>
        </p:spPr>
        <p:txBody>
          <a:bodyPr wrap="square" rtlCol="0">
            <a:spAutoFit/>
          </a:bodyPr>
          <a:lstStyle/>
          <a:p>
            <a:r>
              <a:rPr lang="en-GB" sz="2400" dirty="0">
                <a:solidFill>
                  <a:schemeClr val="bg1"/>
                </a:solidFill>
              </a:rPr>
              <a:t>There were strong currents but the emergency services and local people kept going back to help.</a:t>
            </a:r>
          </a:p>
        </p:txBody>
      </p:sp>
      <p:pic>
        <p:nvPicPr>
          <p:cNvPr id="7" name="Content Placeholder 6">
            <a:extLst>
              <a:ext uri="{FF2B5EF4-FFF2-40B4-BE49-F238E27FC236}">
                <a16:creationId xmlns:a16="http://schemas.microsoft.com/office/drawing/2014/main" id="{116B268C-E4C5-B5A0-CCCB-E9ECFE8C0A37}"/>
              </a:ext>
            </a:extLst>
          </p:cNvPr>
          <p:cNvPicPr>
            <a:picLocks noGrp="1" noChangeAspect="1"/>
          </p:cNvPicPr>
          <p:nvPr>
            <p:ph idx="1"/>
          </p:nvPr>
        </p:nvPicPr>
        <p:blipFill>
          <a:blip r:embed="rId2"/>
          <a:stretch>
            <a:fillRect/>
          </a:stretch>
        </p:blipFill>
        <p:spPr>
          <a:xfrm>
            <a:off x="4100946" y="379380"/>
            <a:ext cx="7243871" cy="5734732"/>
          </a:xfrm>
          <a:prstGeom prst="rect">
            <a:avLst/>
          </a:prstGeom>
        </p:spPr>
      </p:pic>
    </p:spTree>
    <p:extLst>
      <p:ext uri="{BB962C8B-B14F-4D97-AF65-F5344CB8AC3E}">
        <p14:creationId xmlns:p14="http://schemas.microsoft.com/office/powerpoint/2010/main" val="363094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85134-5449-F67E-199A-8060B47E38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192" y="1177281"/>
            <a:ext cx="9643377" cy="4310590"/>
          </a:xfrm>
          <a:prstGeom prst="rect">
            <a:avLst/>
          </a:prstGeom>
        </p:spPr>
      </p:pic>
      <p:sp>
        <p:nvSpPr>
          <p:cNvPr id="8" name="TextBox 7">
            <a:extLst>
              <a:ext uri="{FF2B5EF4-FFF2-40B4-BE49-F238E27FC236}">
                <a16:creationId xmlns:a16="http://schemas.microsoft.com/office/drawing/2014/main" id="{1D199B6C-AD58-0B0E-054B-530B2BE1CE29}"/>
              </a:ext>
            </a:extLst>
          </p:cNvPr>
          <p:cNvSpPr txBox="1"/>
          <p:nvPr/>
        </p:nvSpPr>
        <p:spPr>
          <a:xfrm>
            <a:off x="297592" y="388360"/>
            <a:ext cx="11596816" cy="461665"/>
          </a:xfrm>
          <a:prstGeom prst="rect">
            <a:avLst/>
          </a:prstGeom>
          <a:noFill/>
        </p:spPr>
        <p:txBody>
          <a:bodyPr wrap="square" rtlCol="0">
            <a:spAutoFit/>
          </a:bodyPr>
          <a:lstStyle/>
          <a:p>
            <a:r>
              <a:rPr lang="en-GB" sz="2400" dirty="0">
                <a:solidFill>
                  <a:schemeClr val="bg1"/>
                </a:solidFill>
              </a:rPr>
              <a:t>Animals needed rescuing too and the RSPCA worked hard to rescue hundreds of animals</a:t>
            </a:r>
          </a:p>
        </p:txBody>
      </p:sp>
      <p:sp>
        <p:nvSpPr>
          <p:cNvPr id="9" name="TextBox 8">
            <a:extLst>
              <a:ext uri="{FF2B5EF4-FFF2-40B4-BE49-F238E27FC236}">
                <a16:creationId xmlns:a16="http://schemas.microsoft.com/office/drawing/2014/main" id="{DB86B521-D3ED-9EC4-F8BE-D58CB86444D2}"/>
              </a:ext>
            </a:extLst>
          </p:cNvPr>
          <p:cNvSpPr txBox="1"/>
          <p:nvPr/>
        </p:nvSpPr>
        <p:spPr>
          <a:xfrm>
            <a:off x="2877705" y="5680719"/>
            <a:ext cx="6748672" cy="461665"/>
          </a:xfrm>
          <a:prstGeom prst="rect">
            <a:avLst/>
          </a:prstGeom>
          <a:noFill/>
        </p:spPr>
        <p:txBody>
          <a:bodyPr wrap="square" rtlCol="0">
            <a:spAutoFit/>
          </a:bodyPr>
          <a:lstStyle/>
          <a:p>
            <a:r>
              <a:rPr lang="en-GB" sz="2400" dirty="0">
                <a:solidFill>
                  <a:schemeClr val="bg1"/>
                </a:solidFill>
              </a:rPr>
              <a:t>Students helped the RSPCA with animal rescues</a:t>
            </a:r>
          </a:p>
        </p:txBody>
      </p:sp>
    </p:spTree>
    <p:extLst>
      <p:ext uri="{BB962C8B-B14F-4D97-AF65-F5344CB8AC3E}">
        <p14:creationId xmlns:p14="http://schemas.microsoft.com/office/powerpoint/2010/main" val="2383470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2F547D4-16E9-597D-59C0-CC757415FCF7}"/>
              </a:ext>
            </a:extLst>
          </p:cNvPr>
          <p:cNvSpPr txBox="1"/>
          <p:nvPr/>
        </p:nvSpPr>
        <p:spPr>
          <a:xfrm>
            <a:off x="5765504" y="1782393"/>
            <a:ext cx="5276850" cy="2985433"/>
          </a:xfrm>
          <a:prstGeom prst="rect">
            <a:avLst/>
          </a:prstGeom>
          <a:noFill/>
        </p:spPr>
        <p:txBody>
          <a:bodyPr wrap="square" rtlCol="0">
            <a:spAutoFit/>
          </a:bodyPr>
          <a:lstStyle/>
          <a:p>
            <a:r>
              <a:rPr lang="en-GB" sz="3200" i="1" dirty="0">
                <a:solidFill>
                  <a:schemeClr val="bg1"/>
                </a:solidFill>
                <a:effectLst/>
                <a:ea typeface="Calibri" panose="020F0502020204030204" pitchFamily="34" charset="0"/>
                <a:cs typeface="Times New Roman" panose="02020603050405020304" pitchFamily="18" charset="0"/>
              </a:rPr>
              <a:t>“…</a:t>
            </a:r>
            <a:r>
              <a:rPr lang="en-GB" sz="3200" i="1" dirty="0">
                <a:solidFill>
                  <a:schemeClr val="bg1"/>
                </a:solidFill>
                <a:ea typeface="Calibri" panose="020F0502020204030204" pitchFamily="34" charset="0"/>
                <a:cs typeface="Times New Roman" panose="02020603050405020304" pitchFamily="18" charset="0"/>
              </a:rPr>
              <a:t>and the pony–  my sister kept calling out to her, and she swam behind us.”</a:t>
            </a:r>
          </a:p>
          <a:p>
            <a:endParaRPr lang="en-GB" sz="3200" dirty="0">
              <a:solidFill>
                <a:schemeClr val="bg1"/>
              </a:solidFill>
              <a:effectLst/>
              <a:ea typeface="Calibri" panose="020F0502020204030204" pitchFamily="34" charset="0"/>
              <a:cs typeface="Times New Roman" panose="02020603050405020304" pitchFamily="18" charset="0"/>
            </a:endParaRPr>
          </a:p>
          <a:p>
            <a:r>
              <a:rPr lang="en-GB" sz="2000" dirty="0">
                <a:solidFill>
                  <a:schemeClr val="bg1"/>
                </a:solidFill>
                <a:effectLst/>
                <a:ea typeface="Calibri" panose="020F0502020204030204" pitchFamily="34" charset="0"/>
                <a:cs typeface="Times New Roman" panose="02020603050405020304" pitchFamily="18" charset="0"/>
              </a:rPr>
              <a:t>Malcolm MacGregor describes rowing away from his family’s farm in Lee-over-Sands, with his sister’s Exmoor pony swimming behind them.  </a:t>
            </a:r>
          </a:p>
        </p:txBody>
      </p:sp>
      <p:pic>
        <p:nvPicPr>
          <p:cNvPr id="2" name="Malcolm MacGregor">
            <a:hlinkClick r:id="" action="ppaction://media"/>
            <a:extLst>
              <a:ext uri="{FF2B5EF4-FFF2-40B4-BE49-F238E27FC236}">
                <a16:creationId xmlns:a16="http://schemas.microsoft.com/office/drawing/2014/main" id="{A041859A-C63F-444D-9FB5-7BC0EE58F6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20900" y="2228849"/>
            <a:ext cx="2400299" cy="2400299"/>
          </a:xfrm>
          <a:prstGeom prst="rect">
            <a:avLst/>
          </a:prstGeom>
        </p:spPr>
      </p:pic>
    </p:spTree>
    <p:extLst>
      <p:ext uri="{BB962C8B-B14F-4D97-AF65-F5344CB8AC3E}">
        <p14:creationId xmlns:p14="http://schemas.microsoft.com/office/powerpoint/2010/main" val="209380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5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3174FB0-8C49-6EE8-56B6-1EF510C12715}"/>
              </a:ext>
            </a:extLst>
          </p:cNvPr>
          <p:cNvSpPr txBox="1"/>
          <p:nvPr/>
        </p:nvSpPr>
        <p:spPr>
          <a:xfrm>
            <a:off x="649128" y="349557"/>
            <a:ext cx="10557101" cy="830997"/>
          </a:xfrm>
          <a:prstGeom prst="rect">
            <a:avLst/>
          </a:prstGeom>
          <a:noFill/>
        </p:spPr>
        <p:txBody>
          <a:bodyPr wrap="square" rtlCol="0">
            <a:spAutoFit/>
          </a:bodyPr>
          <a:lstStyle/>
          <a:p>
            <a:pPr algn="ctr"/>
            <a:r>
              <a:rPr lang="en-GB" sz="2400" dirty="0">
                <a:solidFill>
                  <a:schemeClr val="bg1"/>
                </a:solidFill>
              </a:rPr>
              <a:t>The PDSA (People’s Dispensary for Sick Animals) sent mobile dispensaries to Canvey Island and Jaywick to help the animals. </a:t>
            </a:r>
          </a:p>
        </p:txBody>
      </p:sp>
      <p:pic>
        <p:nvPicPr>
          <p:cNvPr id="12" name="Picture 11">
            <a:extLst>
              <a:ext uri="{FF2B5EF4-FFF2-40B4-BE49-F238E27FC236}">
                <a16:creationId xmlns:a16="http://schemas.microsoft.com/office/drawing/2014/main" id="{930CCEA7-FA1F-B061-660E-E5D524BD76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1801" y="1551405"/>
            <a:ext cx="5549724" cy="4480888"/>
          </a:xfrm>
          <a:prstGeom prst="rect">
            <a:avLst/>
          </a:prstGeom>
        </p:spPr>
      </p:pic>
    </p:spTree>
    <p:extLst>
      <p:ext uri="{BB962C8B-B14F-4D97-AF65-F5344CB8AC3E}">
        <p14:creationId xmlns:p14="http://schemas.microsoft.com/office/powerpoint/2010/main" val="1587619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4D7A16-9C41-E19B-7D10-08BBB9B15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4632" y="397891"/>
            <a:ext cx="4605367" cy="6024516"/>
          </a:xfrm>
          <a:prstGeom prst="rect">
            <a:avLst/>
          </a:prstGeom>
        </p:spPr>
      </p:pic>
      <p:sp>
        <p:nvSpPr>
          <p:cNvPr id="3" name="TextBox 2">
            <a:extLst>
              <a:ext uri="{FF2B5EF4-FFF2-40B4-BE49-F238E27FC236}">
                <a16:creationId xmlns:a16="http://schemas.microsoft.com/office/drawing/2014/main" id="{7FDD9ED9-8497-71C5-F11F-F046B7BFD69C}"/>
              </a:ext>
            </a:extLst>
          </p:cNvPr>
          <p:cNvSpPr txBox="1"/>
          <p:nvPr/>
        </p:nvSpPr>
        <p:spPr>
          <a:xfrm>
            <a:off x="524556" y="523249"/>
            <a:ext cx="4711678" cy="1569660"/>
          </a:xfrm>
          <a:prstGeom prst="rect">
            <a:avLst/>
          </a:prstGeom>
          <a:noFill/>
        </p:spPr>
        <p:txBody>
          <a:bodyPr wrap="square" rtlCol="0">
            <a:spAutoFit/>
          </a:bodyPr>
          <a:lstStyle/>
          <a:p>
            <a:r>
              <a:rPr lang="en-GB" sz="2400" dirty="0">
                <a:solidFill>
                  <a:schemeClr val="bg1"/>
                </a:solidFill>
              </a:rPr>
              <a:t>Once people had been rescued they were taken to hotels in Clacton. 120 people were given free rooms, baths and meals.</a:t>
            </a:r>
          </a:p>
        </p:txBody>
      </p:sp>
    </p:spTree>
    <p:extLst>
      <p:ext uri="{BB962C8B-B14F-4D97-AF65-F5344CB8AC3E}">
        <p14:creationId xmlns:p14="http://schemas.microsoft.com/office/powerpoint/2010/main" val="4256735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2F547D4-16E9-597D-59C0-CC757415FCF7}"/>
              </a:ext>
            </a:extLst>
          </p:cNvPr>
          <p:cNvSpPr txBox="1"/>
          <p:nvPr/>
        </p:nvSpPr>
        <p:spPr>
          <a:xfrm>
            <a:off x="5829300" y="1043729"/>
            <a:ext cx="5276850" cy="5139869"/>
          </a:xfrm>
          <a:prstGeom prst="rect">
            <a:avLst/>
          </a:prstGeom>
          <a:noFill/>
        </p:spPr>
        <p:txBody>
          <a:bodyPr wrap="square" rtlCol="0">
            <a:spAutoFit/>
          </a:bodyPr>
          <a:lstStyle/>
          <a:p>
            <a:r>
              <a:rPr lang="en-GB" sz="2800" i="1" dirty="0">
                <a:solidFill>
                  <a:schemeClr val="bg1"/>
                </a:solidFill>
                <a:effectLst/>
                <a:ea typeface="Calibri" panose="020F0502020204030204" pitchFamily="34" charset="0"/>
                <a:cs typeface="Times New Roman" panose="02020603050405020304" pitchFamily="18" charset="0"/>
              </a:rPr>
              <a:t>“They put us in a bed, all three of us… and brought up great big bowls of hot curry… </a:t>
            </a:r>
          </a:p>
          <a:p>
            <a:endParaRPr lang="en-GB" sz="2800" i="1" dirty="0">
              <a:solidFill>
                <a:schemeClr val="bg1"/>
              </a:solidFill>
              <a:ea typeface="Calibri" panose="020F0502020204030204" pitchFamily="34" charset="0"/>
              <a:cs typeface="Times New Roman" panose="02020603050405020304" pitchFamily="18" charset="0"/>
            </a:endParaRPr>
          </a:p>
          <a:p>
            <a:r>
              <a:rPr lang="en-GB" sz="2800" i="1" dirty="0">
                <a:solidFill>
                  <a:schemeClr val="bg1"/>
                </a:solidFill>
                <a:effectLst/>
                <a:ea typeface="Calibri" panose="020F0502020204030204" pitchFamily="34" charset="0"/>
                <a:cs typeface="Times New Roman" panose="02020603050405020304" pitchFamily="18" charset="0"/>
              </a:rPr>
              <a:t>… being last out, we didn’t have a very good selection. I think I had a pair of army trousers– </a:t>
            </a:r>
            <a:r>
              <a:rPr lang="en-GB" sz="2800" i="1" dirty="0">
                <a:solidFill>
                  <a:schemeClr val="bg1"/>
                </a:solidFill>
                <a:ea typeface="Calibri" panose="020F0502020204030204" pitchFamily="34" charset="0"/>
                <a:cs typeface="Times New Roman" panose="02020603050405020304" pitchFamily="18" charset="0"/>
              </a:rPr>
              <a:t>t</a:t>
            </a:r>
            <a:r>
              <a:rPr lang="en-GB" sz="2800" i="1" dirty="0">
                <a:solidFill>
                  <a:schemeClr val="bg1"/>
                </a:solidFill>
                <a:effectLst/>
                <a:ea typeface="Calibri" panose="020F0502020204030204" pitchFamily="34" charset="0"/>
                <a:cs typeface="Times New Roman" panose="02020603050405020304" pitchFamily="18" charset="0"/>
              </a:rPr>
              <a:t>hey were sort of two inches too small!”</a:t>
            </a:r>
          </a:p>
          <a:p>
            <a:endParaRPr lang="en-GB" sz="3200" dirty="0">
              <a:solidFill>
                <a:schemeClr val="bg1"/>
              </a:solidFill>
              <a:ea typeface="Calibri" panose="020F0502020204030204" pitchFamily="34" charset="0"/>
              <a:cs typeface="Times New Roman" panose="02020603050405020304" pitchFamily="18" charset="0"/>
            </a:endParaRPr>
          </a:p>
          <a:p>
            <a:r>
              <a:rPr lang="en-GB" sz="2000" dirty="0">
                <a:solidFill>
                  <a:schemeClr val="bg1"/>
                </a:solidFill>
                <a:effectLst/>
                <a:ea typeface="Calibri" panose="020F0502020204030204" pitchFamily="34" charset="0"/>
                <a:cs typeface="Times New Roman" panose="02020603050405020304" pitchFamily="18" charset="0"/>
              </a:rPr>
              <a:t>Derek and Audrey Frost describe being taken to the Old Hall Hotel after they were rescued</a:t>
            </a:r>
            <a:endParaRPr lang="en-GB" sz="3200" dirty="0">
              <a:solidFill>
                <a:schemeClr val="bg1"/>
              </a:solidFill>
              <a:effectLst/>
              <a:ea typeface="Calibri" panose="020F0502020204030204" pitchFamily="34" charset="0"/>
              <a:cs typeface="Times New Roman" panose="02020603050405020304" pitchFamily="18" charset="0"/>
            </a:endParaRPr>
          </a:p>
          <a:p>
            <a:endParaRPr lang="en-GB" sz="3200" dirty="0">
              <a:solidFill>
                <a:schemeClr val="bg1"/>
              </a:solidFill>
              <a:effectLst/>
              <a:ea typeface="Calibri" panose="020F0502020204030204" pitchFamily="34" charset="0"/>
              <a:cs typeface="Times New Roman" panose="02020603050405020304" pitchFamily="18" charset="0"/>
            </a:endParaRPr>
          </a:p>
        </p:txBody>
      </p:sp>
      <p:pic>
        <p:nvPicPr>
          <p:cNvPr id="3" name="Derek and Audrey Frost 2">
            <a:hlinkClick r:id="" action="ppaction://media"/>
            <a:extLst>
              <a:ext uri="{FF2B5EF4-FFF2-40B4-BE49-F238E27FC236}">
                <a16:creationId xmlns:a16="http://schemas.microsoft.com/office/drawing/2014/main" id="{9309F5F4-CBB8-456B-BFD3-CECAED78CF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46302" y="2432051"/>
            <a:ext cx="1993897" cy="1993897"/>
          </a:xfrm>
          <a:prstGeom prst="rect">
            <a:avLst/>
          </a:prstGeom>
        </p:spPr>
      </p:pic>
    </p:spTree>
    <p:extLst>
      <p:ext uri="{BB962C8B-B14F-4D97-AF65-F5344CB8AC3E}">
        <p14:creationId xmlns:p14="http://schemas.microsoft.com/office/powerpoint/2010/main" val="410930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6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24932-1815-6409-4BCE-4ABF15F3D8BB}"/>
              </a:ext>
            </a:extLst>
          </p:cNvPr>
          <p:cNvSpPr>
            <a:spLocks noGrp="1"/>
          </p:cNvSpPr>
          <p:nvPr>
            <p:ph type="title"/>
          </p:nvPr>
        </p:nvSpPr>
        <p:spPr>
          <a:xfrm>
            <a:off x="838200" y="123614"/>
            <a:ext cx="10515600" cy="1325563"/>
          </a:xfrm>
        </p:spPr>
        <p:txBody>
          <a:bodyPr/>
          <a:lstStyle/>
          <a:p>
            <a:r>
              <a:rPr lang="en-GB" dirty="0">
                <a:solidFill>
                  <a:schemeClr val="bg1"/>
                </a:solidFill>
                <a:latin typeface="+mn-lt"/>
              </a:rPr>
              <a:t>Clearing up</a:t>
            </a:r>
          </a:p>
        </p:txBody>
      </p:sp>
      <p:sp>
        <p:nvSpPr>
          <p:cNvPr id="8" name="TextBox 7">
            <a:extLst>
              <a:ext uri="{FF2B5EF4-FFF2-40B4-BE49-F238E27FC236}">
                <a16:creationId xmlns:a16="http://schemas.microsoft.com/office/drawing/2014/main" id="{29F4F1D7-CE8A-FC24-8E8C-C467808A9425}"/>
              </a:ext>
            </a:extLst>
          </p:cNvPr>
          <p:cNvSpPr txBox="1"/>
          <p:nvPr/>
        </p:nvSpPr>
        <p:spPr>
          <a:xfrm>
            <a:off x="5124359" y="786396"/>
            <a:ext cx="6478169" cy="6001643"/>
          </a:xfrm>
          <a:prstGeom prst="rect">
            <a:avLst/>
          </a:prstGeom>
          <a:noFill/>
        </p:spPr>
        <p:txBody>
          <a:bodyPr wrap="square" rtlCol="0">
            <a:spAutoFit/>
          </a:bodyPr>
          <a:lstStyle/>
          <a:p>
            <a:r>
              <a:rPr lang="en-GB" sz="2400" dirty="0">
                <a:solidFill>
                  <a:schemeClr val="bg1"/>
                </a:solidFill>
              </a:rPr>
              <a:t>There was a lot of damage caused by such strong flood water.  Bungalows had floated away. One 13-year-old boy remembers:</a:t>
            </a:r>
          </a:p>
          <a:p>
            <a:endParaRPr lang="en-GB" sz="2400" dirty="0">
              <a:solidFill>
                <a:schemeClr val="bg1"/>
              </a:solidFill>
            </a:endParaRPr>
          </a:p>
          <a:p>
            <a:r>
              <a:rPr lang="en-US" sz="2400" i="1" dirty="0">
                <a:solidFill>
                  <a:schemeClr val="bg1"/>
                </a:solidFill>
              </a:rPr>
              <a:t>“Father smashed a hole in the ceiling and pulled the whole family up into the roof space. It was cold and pitch black. Dad then punched a hole in the end of the bungalow and called for help. At Daylight we saw caravans and dead cows floating by.  And then the next door bungalow! Then our bungalow floated off its base and started to move. By the afternoon there was still no sign of any rescuers and the house was still moving. It came to a halt wedged against a brick build shed.”</a:t>
            </a:r>
            <a:endParaRPr lang="en-GB" sz="2400" i="1" dirty="0">
              <a:solidFill>
                <a:schemeClr val="bg1"/>
              </a:solidFill>
            </a:endParaRPr>
          </a:p>
          <a:p>
            <a:endParaRPr lang="en-GB" sz="2400" dirty="0">
              <a:solidFill>
                <a:schemeClr val="bg1"/>
              </a:solidFill>
            </a:endParaRPr>
          </a:p>
          <a:p>
            <a:endParaRPr lang="en-GB" sz="2400" dirty="0"/>
          </a:p>
        </p:txBody>
      </p:sp>
      <p:pic>
        <p:nvPicPr>
          <p:cNvPr id="4" name="Picture 3">
            <a:extLst>
              <a:ext uri="{FF2B5EF4-FFF2-40B4-BE49-F238E27FC236}">
                <a16:creationId xmlns:a16="http://schemas.microsoft.com/office/drawing/2014/main" id="{4192DA81-1C04-25F4-7BB3-FF7818661D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321234"/>
            <a:ext cx="3927497" cy="5167312"/>
          </a:xfrm>
          <a:prstGeom prst="rect">
            <a:avLst/>
          </a:prstGeom>
        </p:spPr>
      </p:pic>
    </p:spTree>
    <p:extLst>
      <p:ext uri="{BB962C8B-B14F-4D97-AF65-F5344CB8AC3E}">
        <p14:creationId xmlns:p14="http://schemas.microsoft.com/office/powerpoint/2010/main" val="993020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C81250-08C9-9E8C-BDCF-145D9E3B7EFF}"/>
              </a:ext>
            </a:extLst>
          </p:cNvPr>
          <p:cNvPicPr>
            <a:picLocks noChangeAspect="1"/>
          </p:cNvPicPr>
          <p:nvPr/>
        </p:nvPicPr>
        <p:blipFill>
          <a:blip r:embed="rId2"/>
          <a:stretch>
            <a:fillRect/>
          </a:stretch>
        </p:blipFill>
        <p:spPr>
          <a:xfrm>
            <a:off x="1485146" y="1572494"/>
            <a:ext cx="6896727" cy="4370510"/>
          </a:xfrm>
          <a:prstGeom prst="rect">
            <a:avLst/>
          </a:prstGeom>
        </p:spPr>
      </p:pic>
      <p:sp>
        <p:nvSpPr>
          <p:cNvPr id="5" name="TextBox 4">
            <a:extLst>
              <a:ext uri="{FF2B5EF4-FFF2-40B4-BE49-F238E27FC236}">
                <a16:creationId xmlns:a16="http://schemas.microsoft.com/office/drawing/2014/main" id="{FDADBD74-3B1D-C80F-F41A-036045ECE1A4}"/>
              </a:ext>
            </a:extLst>
          </p:cNvPr>
          <p:cNvSpPr txBox="1"/>
          <p:nvPr/>
        </p:nvSpPr>
        <p:spPr>
          <a:xfrm>
            <a:off x="1412719" y="914996"/>
            <a:ext cx="6969154" cy="461665"/>
          </a:xfrm>
          <a:prstGeom prst="rect">
            <a:avLst/>
          </a:prstGeom>
          <a:noFill/>
        </p:spPr>
        <p:txBody>
          <a:bodyPr wrap="square" rtlCol="0">
            <a:spAutoFit/>
          </a:bodyPr>
          <a:lstStyle/>
          <a:p>
            <a:r>
              <a:rPr lang="en-GB" sz="2400" dirty="0">
                <a:solidFill>
                  <a:schemeClr val="bg1"/>
                </a:solidFill>
              </a:rPr>
              <a:t>Children volunteered and worked hard cleaning up</a:t>
            </a:r>
          </a:p>
        </p:txBody>
      </p:sp>
      <p:sp>
        <p:nvSpPr>
          <p:cNvPr id="6" name="TextBox 5">
            <a:extLst>
              <a:ext uri="{FF2B5EF4-FFF2-40B4-BE49-F238E27FC236}">
                <a16:creationId xmlns:a16="http://schemas.microsoft.com/office/drawing/2014/main" id="{56990EBA-E62E-A0C6-1992-2A0BCA3F00C5}"/>
              </a:ext>
            </a:extLst>
          </p:cNvPr>
          <p:cNvSpPr txBox="1"/>
          <p:nvPr/>
        </p:nvSpPr>
        <p:spPr>
          <a:xfrm>
            <a:off x="8642181" y="4742675"/>
            <a:ext cx="2560373" cy="1200329"/>
          </a:xfrm>
          <a:prstGeom prst="rect">
            <a:avLst/>
          </a:prstGeom>
          <a:noFill/>
        </p:spPr>
        <p:txBody>
          <a:bodyPr wrap="square" rtlCol="0">
            <a:spAutoFit/>
          </a:bodyPr>
          <a:lstStyle/>
          <a:p>
            <a:r>
              <a:rPr lang="en-GB" sz="2400" dirty="0">
                <a:solidFill>
                  <a:schemeClr val="bg1"/>
                </a:solidFill>
              </a:rPr>
              <a:t>What uniforms can you spot in this photograph?</a:t>
            </a:r>
          </a:p>
        </p:txBody>
      </p:sp>
    </p:spTree>
    <p:extLst>
      <p:ext uri="{BB962C8B-B14F-4D97-AF65-F5344CB8AC3E}">
        <p14:creationId xmlns:p14="http://schemas.microsoft.com/office/powerpoint/2010/main" val="1595628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D5B023-7FED-F25E-C5BF-1B962E62DCB8}"/>
              </a:ext>
            </a:extLst>
          </p:cNvPr>
          <p:cNvSpPr txBox="1"/>
          <p:nvPr/>
        </p:nvSpPr>
        <p:spPr>
          <a:xfrm>
            <a:off x="663280" y="2459504"/>
            <a:ext cx="10865440" cy="1938992"/>
          </a:xfrm>
          <a:prstGeom prst="rect">
            <a:avLst/>
          </a:prstGeom>
          <a:noFill/>
        </p:spPr>
        <p:txBody>
          <a:bodyPr wrap="square" rtlCol="0">
            <a:spAutoFit/>
          </a:bodyPr>
          <a:lstStyle/>
          <a:p>
            <a:pPr algn="ctr"/>
            <a:r>
              <a:rPr lang="en-GB" sz="2400" dirty="0">
                <a:solidFill>
                  <a:schemeClr val="bg1"/>
                </a:solidFill>
              </a:rPr>
              <a:t>Many people in </a:t>
            </a:r>
            <a:r>
              <a:rPr lang="en-GB" sz="2400" dirty="0" err="1">
                <a:solidFill>
                  <a:schemeClr val="bg1"/>
                </a:solidFill>
              </a:rPr>
              <a:t>Jaywick</a:t>
            </a:r>
            <a:r>
              <a:rPr lang="en-GB" sz="2400" dirty="0">
                <a:solidFill>
                  <a:schemeClr val="bg1"/>
                </a:solidFill>
              </a:rPr>
              <a:t> lost everything in the floods and it took them a long time to get back to normal life. </a:t>
            </a:r>
          </a:p>
          <a:p>
            <a:pPr algn="ctr"/>
            <a:endParaRPr lang="en-GB" sz="2400" dirty="0">
              <a:solidFill>
                <a:schemeClr val="bg1"/>
              </a:solidFill>
            </a:endParaRPr>
          </a:p>
          <a:p>
            <a:pPr algn="ctr"/>
            <a:r>
              <a:rPr lang="en-GB" sz="2400" dirty="0">
                <a:solidFill>
                  <a:schemeClr val="bg1"/>
                </a:solidFill>
              </a:rPr>
              <a:t>It was a very difficult time for the people of Jaywick and a lot of work has been done to make sure such a dreadful flood doesn't happen again.</a:t>
            </a:r>
          </a:p>
        </p:txBody>
      </p:sp>
    </p:spTree>
    <p:extLst>
      <p:ext uri="{BB962C8B-B14F-4D97-AF65-F5344CB8AC3E}">
        <p14:creationId xmlns:p14="http://schemas.microsoft.com/office/powerpoint/2010/main" val="3709466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B69CBE7-C4F8-4B47-629D-E8498F7BC5DD}"/>
              </a:ext>
            </a:extLst>
          </p:cNvPr>
          <p:cNvSpPr txBox="1"/>
          <p:nvPr/>
        </p:nvSpPr>
        <p:spPr>
          <a:xfrm>
            <a:off x="390332" y="423484"/>
            <a:ext cx="4124131" cy="2246769"/>
          </a:xfrm>
          <a:prstGeom prst="rect">
            <a:avLst/>
          </a:prstGeom>
          <a:noFill/>
        </p:spPr>
        <p:txBody>
          <a:bodyPr wrap="square" rtlCol="0">
            <a:spAutoFit/>
          </a:bodyPr>
          <a:lstStyle/>
          <a:p>
            <a:r>
              <a:rPr lang="en-US" sz="2800" kern="1200" dirty="0">
                <a:solidFill>
                  <a:srgbClr val="FFFFFF"/>
                </a:solidFill>
                <a:ea typeface="+mj-ea"/>
                <a:cs typeface="+mj-cs"/>
              </a:rPr>
              <a:t>On the night of January 31</a:t>
            </a:r>
            <a:r>
              <a:rPr lang="en-US" sz="2800" kern="1200" baseline="30000" dirty="0">
                <a:solidFill>
                  <a:srgbClr val="FFFFFF"/>
                </a:solidFill>
                <a:ea typeface="+mj-ea"/>
                <a:cs typeface="+mj-cs"/>
              </a:rPr>
              <a:t>st</a:t>
            </a:r>
            <a:r>
              <a:rPr lang="en-US" sz="2800" kern="1200" dirty="0">
                <a:solidFill>
                  <a:srgbClr val="FFFFFF"/>
                </a:solidFill>
                <a:ea typeface="+mj-ea"/>
                <a:cs typeface="+mj-cs"/>
              </a:rPr>
              <a:t>/February 1</a:t>
            </a:r>
            <a:r>
              <a:rPr lang="en-US" sz="2800" kern="1200" baseline="30000" dirty="0">
                <a:solidFill>
                  <a:srgbClr val="FFFFFF"/>
                </a:solidFill>
                <a:ea typeface="+mj-ea"/>
                <a:cs typeface="+mj-cs"/>
              </a:rPr>
              <a:t>st</a:t>
            </a:r>
            <a:r>
              <a:rPr lang="en-US" sz="2800" kern="1200" dirty="0">
                <a:solidFill>
                  <a:srgbClr val="FFFFFF"/>
                </a:solidFill>
                <a:ea typeface="+mj-ea"/>
                <a:cs typeface="+mj-cs"/>
              </a:rPr>
              <a:t> 1953, large parts of the Essex coast were flooded, including </a:t>
            </a:r>
            <a:r>
              <a:rPr lang="en-US" sz="2800" kern="1200" dirty="0" err="1">
                <a:solidFill>
                  <a:srgbClr val="FFFFFF"/>
                </a:solidFill>
                <a:ea typeface="+mj-ea"/>
                <a:cs typeface="+mj-cs"/>
              </a:rPr>
              <a:t>Jaywick</a:t>
            </a:r>
            <a:r>
              <a:rPr lang="en-US" sz="2800" kern="1200" dirty="0">
                <a:solidFill>
                  <a:srgbClr val="FFFFFF"/>
                </a:solidFill>
                <a:ea typeface="+mj-ea"/>
                <a:cs typeface="+mj-cs"/>
              </a:rPr>
              <a:t>.</a:t>
            </a:r>
            <a:endParaRPr lang="en-GB" sz="2800" dirty="0"/>
          </a:p>
        </p:txBody>
      </p:sp>
      <p:pic>
        <p:nvPicPr>
          <p:cNvPr id="5" name="Picture 4">
            <a:extLst>
              <a:ext uri="{FF2B5EF4-FFF2-40B4-BE49-F238E27FC236}">
                <a16:creationId xmlns:a16="http://schemas.microsoft.com/office/drawing/2014/main" id="{6E083EAE-1DE3-CC3D-8152-DC3C2DBA52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4463" y="181057"/>
            <a:ext cx="6770914" cy="6495886"/>
          </a:xfrm>
          <a:prstGeom prst="rect">
            <a:avLst/>
          </a:prstGeom>
        </p:spPr>
      </p:pic>
    </p:spTree>
    <p:extLst>
      <p:ext uri="{BB962C8B-B14F-4D97-AF65-F5344CB8AC3E}">
        <p14:creationId xmlns:p14="http://schemas.microsoft.com/office/powerpoint/2010/main" val="75494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D3CF4A-302C-CDA2-6892-397713AEA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2052" y="1045609"/>
            <a:ext cx="8067896" cy="4766782"/>
          </a:xfrm>
          <a:prstGeom prst="rect">
            <a:avLst/>
          </a:prstGeom>
        </p:spPr>
      </p:pic>
    </p:spTree>
    <p:extLst>
      <p:ext uri="{BB962C8B-B14F-4D97-AF65-F5344CB8AC3E}">
        <p14:creationId xmlns:p14="http://schemas.microsoft.com/office/powerpoint/2010/main" val="6288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694DC6-5E3F-55F5-2BA6-39C5D284A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685800"/>
            <a:ext cx="9753600" cy="5486400"/>
          </a:xfrm>
          <a:prstGeom prst="rect">
            <a:avLst/>
          </a:prstGeom>
        </p:spPr>
      </p:pic>
    </p:spTree>
    <p:extLst>
      <p:ext uri="{BB962C8B-B14F-4D97-AF65-F5344CB8AC3E}">
        <p14:creationId xmlns:p14="http://schemas.microsoft.com/office/powerpoint/2010/main" val="535875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1DDBD2-9315-A2C9-4E7E-17DB3EF2C542}"/>
              </a:ext>
            </a:extLst>
          </p:cNvPr>
          <p:cNvSpPr txBox="1"/>
          <p:nvPr/>
        </p:nvSpPr>
        <p:spPr>
          <a:xfrm>
            <a:off x="834149" y="358163"/>
            <a:ext cx="9806142" cy="1200329"/>
          </a:xfrm>
          <a:prstGeom prst="rect">
            <a:avLst/>
          </a:prstGeom>
          <a:noFill/>
        </p:spPr>
        <p:txBody>
          <a:bodyPr wrap="square" rtlCol="0">
            <a:spAutoFit/>
          </a:bodyPr>
          <a:lstStyle/>
          <a:p>
            <a:r>
              <a:rPr lang="en-GB" sz="2400" dirty="0">
                <a:solidFill>
                  <a:schemeClr val="bg1"/>
                </a:solidFill>
              </a:rPr>
              <a:t>In 1953 Jaywick was a holiday resort made up of 1788 chalet bungalows. This meant that a lot of these were empty in the winter, but about 250 were lived in on the night of January 31</a:t>
            </a:r>
            <a:r>
              <a:rPr lang="en-GB" sz="2400" baseline="30000" dirty="0">
                <a:solidFill>
                  <a:schemeClr val="bg1"/>
                </a:solidFill>
              </a:rPr>
              <a:t>st</a:t>
            </a:r>
            <a:r>
              <a:rPr lang="en-GB" sz="2400" dirty="0">
                <a:solidFill>
                  <a:schemeClr val="bg1"/>
                </a:solidFill>
              </a:rPr>
              <a:t>.</a:t>
            </a:r>
          </a:p>
        </p:txBody>
      </p:sp>
      <p:pic>
        <p:nvPicPr>
          <p:cNvPr id="6" name="Picture 5">
            <a:extLst>
              <a:ext uri="{FF2B5EF4-FFF2-40B4-BE49-F238E27FC236}">
                <a16:creationId xmlns:a16="http://schemas.microsoft.com/office/drawing/2014/main" id="{C88329DA-93B5-74F1-5ED9-EE0394F381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149" y="1720417"/>
            <a:ext cx="7287730" cy="4671435"/>
          </a:xfrm>
          <a:prstGeom prst="rect">
            <a:avLst/>
          </a:prstGeom>
        </p:spPr>
      </p:pic>
      <p:sp>
        <p:nvSpPr>
          <p:cNvPr id="7" name="TextBox 6">
            <a:extLst>
              <a:ext uri="{FF2B5EF4-FFF2-40B4-BE49-F238E27FC236}">
                <a16:creationId xmlns:a16="http://schemas.microsoft.com/office/drawing/2014/main" id="{CFBB17CF-B3BD-4F5A-15C7-BEEFFAC075EC}"/>
              </a:ext>
            </a:extLst>
          </p:cNvPr>
          <p:cNvSpPr txBox="1"/>
          <p:nvPr/>
        </p:nvSpPr>
        <p:spPr>
          <a:xfrm>
            <a:off x="8267123" y="5745521"/>
            <a:ext cx="2734252" cy="646331"/>
          </a:xfrm>
          <a:prstGeom prst="rect">
            <a:avLst/>
          </a:prstGeom>
          <a:noFill/>
        </p:spPr>
        <p:txBody>
          <a:bodyPr wrap="square" rtlCol="0">
            <a:spAutoFit/>
          </a:bodyPr>
          <a:lstStyle/>
          <a:p>
            <a:r>
              <a:rPr lang="en-GB" dirty="0">
                <a:solidFill>
                  <a:schemeClr val="bg1"/>
                </a:solidFill>
              </a:rPr>
              <a:t>Chalet bungalows in Jaywick Sands</a:t>
            </a:r>
          </a:p>
        </p:txBody>
      </p:sp>
    </p:spTree>
    <p:extLst>
      <p:ext uri="{BB962C8B-B14F-4D97-AF65-F5344CB8AC3E}">
        <p14:creationId xmlns:p14="http://schemas.microsoft.com/office/powerpoint/2010/main" val="4262018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6AC1C6F-821E-83A3-8258-E7FB64F9FAF9}"/>
              </a:ext>
            </a:extLst>
          </p:cNvPr>
          <p:cNvSpPr txBox="1"/>
          <p:nvPr/>
        </p:nvSpPr>
        <p:spPr>
          <a:xfrm>
            <a:off x="596093" y="465213"/>
            <a:ext cx="10999813" cy="1600438"/>
          </a:xfrm>
          <a:prstGeom prst="rect">
            <a:avLst/>
          </a:prstGeom>
          <a:noFill/>
        </p:spPr>
        <p:txBody>
          <a:bodyPr wrap="square" rtlCol="0">
            <a:spAutoFit/>
          </a:bodyPr>
          <a:lstStyle/>
          <a:p>
            <a:r>
              <a:rPr lang="en-GB" sz="2000" dirty="0">
                <a:solidFill>
                  <a:schemeClr val="bg1"/>
                </a:solidFill>
              </a:rPr>
              <a:t>At midnight on January 31</a:t>
            </a:r>
            <a:r>
              <a:rPr lang="en-GB" sz="2000" baseline="30000" dirty="0">
                <a:solidFill>
                  <a:schemeClr val="bg1"/>
                </a:solidFill>
              </a:rPr>
              <a:t>st</a:t>
            </a:r>
            <a:r>
              <a:rPr lang="en-GB" sz="2000" dirty="0">
                <a:solidFill>
                  <a:schemeClr val="bg1"/>
                </a:solidFill>
              </a:rPr>
              <a:t> a police constable and sergeant saw that water was coming over the sea wall and running into Brooklands. People living on Beach Road also noticed water coming over the sea front and warned their neighbours. Whilst everyone was worried about the sea front, the sea wall along the coast at St Osyth was breaking up and the marshes were flooding. </a:t>
            </a:r>
          </a:p>
          <a:p>
            <a:endParaRPr lang="en-GB" dirty="0">
              <a:solidFill>
                <a:schemeClr val="bg1"/>
              </a:solidFill>
            </a:endParaRPr>
          </a:p>
        </p:txBody>
      </p:sp>
      <p:pic>
        <p:nvPicPr>
          <p:cNvPr id="3" name="Picture 2">
            <a:extLst>
              <a:ext uri="{FF2B5EF4-FFF2-40B4-BE49-F238E27FC236}">
                <a16:creationId xmlns:a16="http://schemas.microsoft.com/office/drawing/2014/main" id="{1E3FD64E-94D6-F802-D1F3-BF4CFD6AE7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463" y="2219539"/>
            <a:ext cx="8200800" cy="3967200"/>
          </a:xfrm>
          <a:prstGeom prst="rect">
            <a:avLst/>
          </a:prstGeom>
        </p:spPr>
      </p:pic>
      <p:sp>
        <p:nvSpPr>
          <p:cNvPr id="5" name="TextBox 4">
            <a:extLst>
              <a:ext uri="{FF2B5EF4-FFF2-40B4-BE49-F238E27FC236}">
                <a16:creationId xmlns:a16="http://schemas.microsoft.com/office/drawing/2014/main" id="{22F547D4-16E9-597D-59C0-CC757415FCF7}"/>
              </a:ext>
            </a:extLst>
          </p:cNvPr>
          <p:cNvSpPr txBox="1"/>
          <p:nvPr/>
        </p:nvSpPr>
        <p:spPr>
          <a:xfrm>
            <a:off x="504466" y="2093311"/>
            <a:ext cx="2751826" cy="4093428"/>
          </a:xfrm>
          <a:prstGeom prst="rect">
            <a:avLst/>
          </a:prstGeom>
          <a:noFill/>
        </p:spPr>
        <p:txBody>
          <a:bodyPr wrap="square" rtlCol="0">
            <a:spAutoFit/>
          </a:bodyPr>
          <a:lstStyle/>
          <a:p>
            <a:r>
              <a:rPr lang="en-US" sz="2000" dirty="0">
                <a:solidFill>
                  <a:schemeClr val="bg1"/>
                </a:solidFill>
              </a:rPr>
              <a:t>Further along, the walls between Lee-Over-Sands and Point Clear were starting to let water in. This water joined with the water filling the marshes from St Osyth beach and, whipped along by the gale force winds, created a tidal wave that rushed into the back of </a:t>
            </a:r>
            <a:r>
              <a:rPr lang="en-US" sz="2000" dirty="0" err="1">
                <a:solidFill>
                  <a:schemeClr val="bg1"/>
                </a:solidFill>
              </a:rPr>
              <a:t>Jaywick</a:t>
            </a:r>
            <a:r>
              <a:rPr lang="en-US" sz="2000" dirty="0">
                <a:solidFill>
                  <a:schemeClr val="bg1"/>
                </a:solidFill>
              </a:rPr>
              <a:t>.</a:t>
            </a:r>
          </a:p>
        </p:txBody>
      </p:sp>
    </p:spTree>
    <p:extLst>
      <p:ext uri="{BB962C8B-B14F-4D97-AF65-F5344CB8AC3E}">
        <p14:creationId xmlns:p14="http://schemas.microsoft.com/office/powerpoint/2010/main" val="853767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2F547D4-16E9-597D-59C0-CC757415FCF7}"/>
              </a:ext>
            </a:extLst>
          </p:cNvPr>
          <p:cNvSpPr txBox="1"/>
          <p:nvPr/>
        </p:nvSpPr>
        <p:spPr>
          <a:xfrm>
            <a:off x="6096000" y="1243786"/>
            <a:ext cx="4695572" cy="4370427"/>
          </a:xfrm>
          <a:prstGeom prst="rect">
            <a:avLst/>
          </a:prstGeom>
          <a:noFill/>
        </p:spPr>
        <p:txBody>
          <a:bodyPr wrap="square" rtlCol="0">
            <a:spAutoFit/>
          </a:bodyPr>
          <a:lstStyle/>
          <a:p>
            <a:r>
              <a:rPr lang="en-GB" sz="3200" i="1" dirty="0">
                <a:solidFill>
                  <a:schemeClr val="bg1"/>
                </a:solidFill>
                <a:effectLst/>
                <a:ea typeface="Calibri" panose="020F0502020204030204" pitchFamily="34" charset="0"/>
                <a:cs typeface="Times New Roman" panose="02020603050405020304" pitchFamily="18" charset="0"/>
              </a:rPr>
              <a:t>“I woke up to the sound of all this rushing water… </a:t>
            </a:r>
          </a:p>
          <a:p>
            <a:endParaRPr lang="en-GB" sz="3200" i="1" dirty="0">
              <a:solidFill>
                <a:schemeClr val="bg1"/>
              </a:solidFill>
              <a:ea typeface="Calibri" panose="020F0502020204030204" pitchFamily="34" charset="0"/>
              <a:cs typeface="Times New Roman" panose="02020603050405020304" pitchFamily="18" charset="0"/>
            </a:endParaRPr>
          </a:p>
          <a:p>
            <a:r>
              <a:rPr lang="en-GB" sz="3200" i="1" dirty="0">
                <a:solidFill>
                  <a:schemeClr val="bg1"/>
                </a:solidFill>
                <a:effectLst/>
                <a:ea typeface="Calibri" panose="020F0502020204030204" pitchFamily="34" charset="0"/>
                <a:cs typeface="Times New Roman" panose="02020603050405020304" pitchFamily="18" charset="0"/>
              </a:rPr>
              <a:t>… the water was right up above the eaves, above the gutters…”</a:t>
            </a:r>
          </a:p>
          <a:p>
            <a:endParaRPr lang="en-GB" sz="3200" dirty="0">
              <a:solidFill>
                <a:schemeClr val="bg1"/>
              </a:solidFill>
              <a:effectLst/>
              <a:ea typeface="Calibri" panose="020F0502020204030204" pitchFamily="34" charset="0"/>
              <a:cs typeface="Times New Roman" panose="02020603050405020304" pitchFamily="18" charset="0"/>
            </a:endParaRPr>
          </a:p>
          <a:p>
            <a:r>
              <a:rPr lang="en-GB" sz="1800" dirty="0">
                <a:solidFill>
                  <a:schemeClr val="bg1"/>
                </a:solidFill>
                <a:effectLst/>
                <a:ea typeface="Calibri" panose="020F0502020204030204" pitchFamily="34" charset="0"/>
                <a:cs typeface="Times New Roman" panose="02020603050405020304" pitchFamily="18" charset="0"/>
              </a:rPr>
              <a:t>Derek and Audrey Frost describe waking up to the flood in their bungalow on Gorse Way, </a:t>
            </a:r>
            <a:r>
              <a:rPr lang="en-GB" sz="1800" dirty="0" err="1">
                <a:solidFill>
                  <a:schemeClr val="bg1"/>
                </a:solidFill>
                <a:effectLst/>
                <a:ea typeface="Calibri" panose="020F0502020204030204" pitchFamily="34" charset="0"/>
                <a:cs typeface="Times New Roman" panose="02020603050405020304" pitchFamily="18" charset="0"/>
              </a:rPr>
              <a:t>Jaywick</a:t>
            </a:r>
            <a:endParaRPr lang="en-GB" sz="1800" dirty="0">
              <a:solidFill>
                <a:schemeClr val="bg1"/>
              </a:solidFill>
              <a:effectLst/>
              <a:ea typeface="Calibri" panose="020F0502020204030204" pitchFamily="34" charset="0"/>
              <a:cs typeface="Times New Roman" panose="02020603050405020304" pitchFamily="18" charset="0"/>
            </a:endParaRPr>
          </a:p>
        </p:txBody>
      </p:sp>
      <p:pic>
        <p:nvPicPr>
          <p:cNvPr id="2" name="Derek and Audrey Frost">
            <a:hlinkClick r:id="" action="ppaction://media"/>
            <a:extLst>
              <a:ext uri="{FF2B5EF4-FFF2-40B4-BE49-F238E27FC236}">
                <a16:creationId xmlns:a16="http://schemas.microsoft.com/office/drawing/2014/main" id="{E0316064-F2C1-496C-B3ED-FF50E4964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37899" y="2279650"/>
            <a:ext cx="2298700" cy="2298700"/>
          </a:xfrm>
          <a:prstGeom prst="rect">
            <a:avLst/>
          </a:prstGeom>
        </p:spPr>
      </p:pic>
    </p:spTree>
    <p:extLst>
      <p:ext uri="{BB962C8B-B14F-4D97-AF65-F5344CB8AC3E}">
        <p14:creationId xmlns:p14="http://schemas.microsoft.com/office/powerpoint/2010/main" val="66580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2E8F9EB-9118-28A7-00A6-E8F9BC41748B}"/>
              </a:ext>
            </a:extLst>
          </p:cNvPr>
          <p:cNvSpPr>
            <a:spLocks noGrp="1"/>
          </p:cNvSpPr>
          <p:nvPr>
            <p:ph type="title"/>
          </p:nvPr>
        </p:nvSpPr>
        <p:spPr>
          <a:xfrm>
            <a:off x="836676" y="85561"/>
            <a:ext cx="10515600" cy="1234496"/>
          </a:xfrm>
        </p:spPr>
        <p:txBody>
          <a:bodyPr vert="horz" lIns="91440" tIns="45720" rIns="91440" bIns="45720" rtlCol="0" anchor="ctr">
            <a:normAutofit/>
          </a:bodyPr>
          <a:lstStyle/>
          <a:p>
            <a:r>
              <a:rPr lang="en-US" sz="5200" kern="1200" dirty="0">
                <a:solidFill>
                  <a:schemeClr val="bg1"/>
                </a:solidFill>
                <a:latin typeface="+mn-lt"/>
              </a:rPr>
              <a:t>The helpers</a:t>
            </a:r>
          </a:p>
        </p:txBody>
      </p:sp>
      <p:sp>
        <p:nvSpPr>
          <p:cNvPr id="3" name="TextBox 2">
            <a:extLst>
              <a:ext uri="{FF2B5EF4-FFF2-40B4-BE49-F238E27FC236}">
                <a16:creationId xmlns:a16="http://schemas.microsoft.com/office/drawing/2014/main" id="{8D5AF59E-E33A-FF2F-B2FB-9DFE35164AF1}"/>
              </a:ext>
            </a:extLst>
          </p:cNvPr>
          <p:cNvSpPr txBox="1"/>
          <p:nvPr/>
        </p:nvSpPr>
        <p:spPr>
          <a:xfrm>
            <a:off x="8103015" y="1441038"/>
            <a:ext cx="3416970" cy="1938992"/>
          </a:xfrm>
          <a:prstGeom prst="rect">
            <a:avLst/>
          </a:prstGeom>
          <a:noFill/>
        </p:spPr>
        <p:txBody>
          <a:bodyPr wrap="square" rtlCol="0">
            <a:spAutoFit/>
          </a:bodyPr>
          <a:lstStyle/>
          <a:p>
            <a:r>
              <a:rPr lang="en-GB" sz="2400" dirty="0">
                <a:solidFill>
                  <a:schemeClr val="bg1"/>
                </a:solidFill>
              </a:rPr>
              <a:t>Rescue started as soon as it was light and people used any boats they could find to help. </a:t>
            </a:r>
          </a:p>
          <a:p>
            <a:endParaRPr lang="en-GB" sz="2400" dirty="0">
              <a:solidFill>
                <a:schemeClr val="bg1"/>
              </a:solidFill>
            </a:endParaRPr>
          </a:p>
        </p:txBody>
      </p:sp>
      <p:pic>
        <p:nvPicPr>
          <p:cNvPr id="9" name="Picture 8">
            <a:extLst>
              <a:ext uri="{FF2B5EF4-FFF2-40B4-BE49-F238E27FC236}">
                <a16:creationId xmlns:a16="http://schemas.microsoft.com/office/drawing/2014/main" id="{77AEDFF3-2DD3-CA69-823D-EDDC603CC081}"/>
              </a:ext>
            </a:extLst>
          </p:cNvPr>
          <p:cNvPicPr>
            <a:picLocks noChangeAspect="1"/>
          </p:cNvPicPr>
          <p:nvPr/>
        </p:nvPicPr>
        <p:blipFill>
          <a:blip r:embed="rId2"/>
          <a:stretch>
            <a:fillRect/>
          </a:stretch>
        </p:blipFill>
        <p:spPr>
          <a:xfrm>
            <a:off x="955456" y="1405618"/>
            <a:ext cx="6889077" cy="4956478"/>
          </a:xfrm>
          <a:prstGeom prst="rect">
            <a:avLst/>
          </a:prstGeom>
        </p:spPr>
      </p:pic>
    </p:spTree>
    <p:extLst>
      <p:ext uri="{BB962C8B-B14F-4D97-AF65-F5344CB8AC3E}">
        <p14:creationId xmlns:p14="http://schemas.microsoft.com/office/powerpoint/2010/main" val="3133834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2F547D4-16E9-597D-59C0-CC757415FCF7}"/>
              </a:ext>
            </a:extLst>
          </p:cNvPr>
          <p:cNvSpPr txBox="1"/>
          <p:nvPr/>
        </p:nvSpPr>
        <p:spPr>
          <a:xfrm>
            <a:off x="5829300" y="889843"/>
            <a:ext cx="5276850" cy="5078313"/>
          </a:xfrm>
          <a:prstGeom prst="rect">
            <a:avLst/>
          </a:prstGeom>
          <a:noFill/>
        </p:spPr>
        <p:txBody>
          <a:bodyPr wrap="square" rtlCol="0">
            <a:spAutoFit/>
          </a:bodyPr>
          <a:lstStyle/>
          <a:p>
            <a:r>
              <a:rPr lang="en-GB" sz="3200" i="1" dirty="0">
                <a:solidFill>
                  <a:schemeClr val="bg1"/>
                </a:solidFill>
                <a:effectLst/>
                <a:ea typeface="Calibri" panose="020F0502020204030204" pitchFamily="34" charset="0"/>
                <a:cs typeface="Times New Roman" panose="02020603050405020304" pitchFamily="18" charset="0"/>
              </a:rPr>
              <a:t>“We must have had nearly 300 people, and we were going to need a lot of help…</a:t>
            </a:r>
          </a:p>
          <a:p>
            <a:endParaRPr lang="en-GB" sz="3200" i="1" dirty="0">
              <a:solidFill>
                <a:schemeClr val="bg1"/>
              </a:solidFill>
              <a:ea typeface="Calibri" panose="020F0502020204030204" pitchFamily="34" charset="0"/>
              <a:cs typeface="Times New Roman" panose="02020603050405020304" pitchFamily="18" charset="0"/>
            </a:endParaRPr>
          </a:p>
          <a:p>
            <a:r>
              <a:rPr lang="en-GB" sz="3200" i="1" dirty="0">
                <a:solidFill>
                  <a:schemeClr val="bg1"/>
                </a:solidFill>
                <a:effectLst/>
                <a:ea typeface="Calibri" panose="020F0502020204030204" pitchFamily="34" charset="0"/>
                <a:cs typeface="Times New Roman" panose="02020603050405020304" pitchFamily="18" charset="0"/>
              </a:rPr>
              <a:t>… it wasn’t that comfortable and it was extremely cold…”</a:t>
            </a:r>
          </a:p>
          <a:p>
            <a:endParaRPr lang="en-GB" sz="3200" dirty="0">
              <a:solidFill>
                <a:schemeClr val="bg1"/>
              </a:solidFill>
              <a:effectLst/>
              <a:ea typeface="Calibri" panose="020F0502020204030204" pitchFamily="34" charset="0"/>
              <a:cs typeface="Times New Roman" panose="02020603050405020304" pitchFamily="18" charset="0"/>
            </a:endParaRPr>
          </a:p>
          <a:p>
            <a:r>
              <a:rPr lang="en-GB" sz="2000" dirty="0">
                <a:solidFill>
                  <a:schemeClr val="bg1"/>
                </a:solidFill>
                <a:effectLst/>
                <a:ea typeface="Calibri" panose="020F0502020204030204" pitchFamily="34" charset="0"/>
                <a:cs typeface="Times New Roman" panose="02020603050405020304" pitchFamily="18" charset="0"/>
              </a:rPr>
              <a:t>Don Harmer, a young policeman at the time of the flood, describes crawling back along the sea wall to telephone for assistance from Clacton. He received a commendation from the Queen for his bravery. </a:t>
            </a:r>
          </a:p>
        </p:txBody>
      </p:sp>
      <p:pic>
        <p:nvPicPr>
          <p:cNvPr id="3" name="Don Harmer">
            <a:hlinkClick r:id="" action="ppaction://media"/>
            <a:extLst>
              <a:ext uri="{FF2B5EF4-FFF2-40B4-BE49-F238E27FC236}">
                <a16:creationId xmlns:a16="http://schemas.microsoft.com/office/drawing/2014/main" id="{65391BF5-0074-419D-91A2-0E090C9B7E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092325" y="2241550"/>
            <a:ext cx="2374900" cy="2374900"/>
          </a:xfrm>
          <a:prstGeom prst="rect">
            <a:avLst/>
          </a:prstGeom>
        </p:spPr>
      </p:pic>
    </p:spTree>
    <p:extLst>
      <p:ext uri="{BB962C8B-B14F-4D97-AF65-F5344CB8AC3E}">
        <p14:creationId xmlns:p14="http://schemas.microsoft.com/office/powerpoint/2010/main" val="140564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4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TotalTime>
  <Words>720</Words>
  <Application>Microsoft Office PowerPoint</Application>
  <PresentationFormat>Widescreen</PresentationFormat>
  <Paragraphs>40</Paragraphs>
  <Slides>18</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Jaywick Floods January 31st 1953</vt:lpstr>
      <vt:lpstr>PowerPoint Presentation</vt:lpstr>
      <vt:lpstr>PowerPoint Presentation</vt:lpstr>
      <vt:lpstr>PowerPoint Presentation</vt:lpstr>
      <vt:lpstr>PowerPoint Presentation</vt:lpstr>
      <vt:lpstr>PowerPoint Presentation</vt:lpstr>
      <vt:lpstr>PowerPoint Presentation</vt:lpstr>
      <vt:lpstr>The helpers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Clearing up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Canvey Island Floods January 31st 1953</dc:title>
  <dc:creator>Pippa Smith</dc:creator>
  <cp:lastModifiedBy>Kate ONeill - Sound Archivist</cp:lastModifiedBy>
  <cp:revision>57</cp:revision>
  <dcterms:created xsi:type="dcterms:W3CDTF">2022-11-11T15:26:20Z</dcterms:created>
  <dcterms:modified xsi:type="dcterms:W3CDTF">2023-01-09T15:18:41Z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2022-12-14T17:03:56Z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95968c82-40f0-4ab4-8766-72562876552a</vt:lpwstr>
  </property>
  <property fmtid="{D5CDD505-2E9C-101B-9397-08002B2CF9AE}" pid="8" name="MSIP_Label_39d8be9e-c8d9-4b9c-bd40-2c27cc7ea2e6_ContentBits">
    <vt:lpwstr>0</vt:lpwstr>
  </property>
</Properties>
</file>