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64" r:id="rId5"/>
    <p:sldId id="262"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1" d="100"/>
          <a:sy n="51" d="100"/>
        </p:scale>
        <p:origin x="52" y="5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2A043-3305-9E49-C870-2F63CA4DD6F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1ADC2AF-7EF3-3E0D-22AF-C3ADE242DC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12CEB013-41B2-B096-79FD-9CC6ED612F47}"/>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8E00075-3C89-87D4-F9B4-3AD555DB069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024AD55-394A-35CA-59B6-CB20745E5DE0}"/>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510319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7EECE-CAAD-2228-2AAA-93DC90D05BC8}"/>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713CA7F5-0B39-A942-81AA-94795285183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A98D0E-C8B9-5C29-958B-FE0134446DD2}"/>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7F6E38E-E4C8-70BB-AC1A-1C389850716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F7B4085-1B5E-632F-019A-229C084097FF}"/>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878396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62445B-C0BF-F376-A3F4-39B65D790FF5}"/>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5CF01457-280B-773B-D250-8DD4BE0C7EC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2CD966-04DA-C694-4C26-A27DB8E4D8CB}"/>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93A0DF3F-24FE-3464-CD6C-2E44F2B9C18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26F1EC-BDD7-8B08-FE92-539CA9BD13E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1681679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37A2-49B2-5909-D09C-0F29B26D61E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899E956-094A-C7D1-613B-85574962EE7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9EF25EB-532A-0A5E-D956-D88D1E39E8FE}"/>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500E6B89-C897-90D2-8AA6-27734FD8D3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F6ADD34-F8B8-6714-971A-D1942A790AB1}"/>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49060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09C37-7080-CF9F-091D-53C1983D84F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A777FA24-2AE7-9AFF-3AFD-CDAE09C7DE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A035D19-96EC-3A21-0660-3D4AEA9271F4}"/>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C328A67C-3C85-6CB1-11F5-E0E9D6CDB97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7F6DC74-3491-6741-2D29-D023660BC2A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714637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0188-1547-24A5-96E4-5DBE188037D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803408-B013-0A7D-C91D-CCE3A722A5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DBF7388-A18C-281C-6D85-81B7AE10CC3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EE44DA85-1091-2041-9F1C-2841C9B353D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03CC4112-AA18-46FD-8F8F-E6E07A60923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47472DD-6C90-DC5D-440D-E70FDD9C5F3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52898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5D459-AD32-897D-D2B0-13A438488E22}"/>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CAAF1106-DB6F-3A78-F7D5-651E08873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8D0F90C-AF0A-69F0-B4A6-A775D955209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CD0AE624-9E2A-414F-0E32-62F1D9F057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A89EB31-7140-80E7-669C-2608ABDF3A2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88F2FB8B-4DB7-07A7-1F40-CEE8806C0146}"/>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8" name="Footer Placeholder 7">
            <a:extLst>
              <a:ext uri="{FF2B5EF4-FFF2-40B4-BE49-F238E27FC236}">
                <a16:creationId xmlns:a16="http://schemas.microsoft.com/office/drawing/2014/main" id="{41D6B547-02A5-94EB-4A85-5E8CC145E811}"/>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6CC178AB-16C4-4A14-7356-DC6F227FB86B}"/>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375621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74B8-EF3F-6A99-A340-FB85FDEBDDA9}"/>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66AD448-F45B-B06A-99FF-8D758EBCB59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4" name="Footer Placeholder 3">
            <a:extLst>
              <a:ext uri="{FF2B5EF4-FFF2-40B4-BE49-F238E27FC236}">
                <a16:creationId xmlns:a16="http://schemas.microsoft.com/office/drawing/2014/main" id="{EBC7D0F0-E586-CAF6-FDD1-81F5E8BC268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F39DF530-3562-1A34-0E81-3B88666B4F7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3248625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16D356-5347-4651-8B4E-40AD34027F3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3" name="Footer Placeholder 2">
            <a:extLst>
              <a:ext uri="{FF2B5EF4-FFF2-40B4-BE49-F238E27FC236}">
                <a16:creationId xmlns:a16="http://schemas.microsoft.com/office/drawing/2014/main" id="{81216B73-D77F-8EBF-A268-BBE029D078E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AA1BF83-1090-E0D8-8230-003BD883549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38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AC69-00AE-AD52-1B26-285CC81A568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8AD40A70-7AAD-23AC-27B4-126AB2AC4E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918AFA0-2A8A-4C0F-D87F-2467A63D8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6EAAFDB-F6AC-F00D-F840-40C288375333}"/>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C6868081-4E2C-B910-6D51-2D5F578A67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8E8207F-6B53-B460-ADB3-06EC416FFCE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222232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24AD8-74ED-1999-2F5E-7E88E00229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62DFFAE9-0664-983B-FD16-46DB5449C1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D523326B-EB2D-ED63-FF63-34BFFB0EB5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7CAB6AD-0F45-15FD-13C9-DCF554D53DF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5BBAA968-C486-3D8E-BF62-5659D09D667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DF772D5-E5EB-F158-C7B9-A011BCC690F6}"/>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199554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166C82-89C2-5EB0-C651-AE1C4FA9AF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584D5F17-CD27-4381-F9BE-5D34CAD07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91EBB24-C67F-AC22-BB8A-AE5B241C4C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AEB171CA-D0F9-1C0F-913E-090EFB95B9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C76DF3CD-F7F0-D7EB-C1C9-25FA5122C2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A2D6EB-21C6-47E0-B677-BC2249EB0DD5}" type="slidenum">
              <a:rPr lang="en-GB" smtClean="0"/>
              <a:t>‹#›</a:t>
            </a:fld>
            <a:endParaRPr lang="en-GB" dirty="0"/>
          </a:p>
        </p:txBody>
      </p:sp>
    </p:spTree>
    <p:extLst>
      <p:ext uri="{BB962C8B-B14F-4D97-AF65-F5344CB8AC3E}">
        <p14:creationId xmlns:p14="http://schemas.microsoft.com/office/powerpoint/2010/main" val="3185197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834746" cy="2308324"/>
          </a:xfrm>
        </p:spPr>
        <p:txBody>
          <a:bodyPr vert="horz" lIns="91440" tIns="45720" rIns="91440" bIns="45720" rtlCol="0" anchor="b">
            <a:normAutofit/>
          </a:bodyPr>
          <a:lstStyle/>
          <a:p>
            <a:r>
              <a:rPr lang="en-US" sz="7200" kern="1200" dirty="0">
                <a:solidFill>
                  <a:schemeClr val="bg1"/>
                </a:solidFill>
                <a:latin typeface="+mj-lt"/>
                <a:ea typeface="+mj-ea"/>
                <a:cs typeface="+mj-cs"/>
              </a:rPr>
              <a:t>What keeps us safe today?</a:t>
            </a:r>
          </a:p>
        </p:txBody>
      </p:sp>
      <p:pic>
        <p:nvPicPr>
          <p:cNvPr id="11" name="Picture 10" descr="Logo, company name&#10;&#10;Description automatically generated">
            <a:extLst>
              <a:ext uri="{FF2B5EF4-FFF2-40B4-BE49-F238E27FC236}">
                <a16:creationId xmlns:a16="http://schemas.microsoft.com/office/drawing/2014/main" id="{78CC971B-2A04-4471-8E08-00004DFE4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8C1C85AE-3527-42B7-8AD3-305CA233BA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CB044B-AD2A-2002-56A5-DD94166211AE}"/>
              </a:ext>
            </a:extLst>
          </p:cNvPr>
          <p:cNvSpPr txBox="1"/>
          <p:nvPr/>
        </p:nvSpPr>
        <p:spPr>
          <a:xfrm>
            <a:off x="656007" y="802241"/>
            <a:ext cx="3057576" cy="1200329"/>
          </a:xfrm>
          <a:prstGeom prst="rect">
            <a:avLst/>
          </a:prstGeom>
          <a:noFill/>
        </p:spPr>
        <p:txBody>
          <a:bodyPr wrap="square" rtlCol="0">
            <a:spAutoFit/>
          </a:bodyPr>
          <a:lstStyle/>
          <a:p>
            <a:r>
              <a:rPr lang="en-GB" sz="2400" dirty="0">
                <a:solidFill>
                  <a:schemeClr val="bg1"/>
                </a:solidFill>
              </a:rPr>
              <a:t>Flood defences were made stronger after the flood in 1953</a:t>
            </a:r>
          </a:p>
        </p:txBody>
      </p:sp>
      <p:pic>
        <p:nvPicPr>
          <p:cNvPr id="3" name="Picture 2">
            <a:extLst>
              <a:ext uri="{FF2B5EF4-FFF2-40B4-BE49-F238E27FC236}">
                <a16:creationId xmlns:a16="http://schemas.microsoft.com/office/drawing/2014/main" id="{DC99B55D-8A23-CAAD-86CC-9B0D6A621E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2031" y="676656"/>
            <a:ext cx="7196328" cy="5504688"/>
          </a:xfrm>
          <a:prstGeom prst="rect">
            <a:avLst/>
          </a:prstGeom>
        </p:spPr>
      </p:pic>
      <p:sp>
        <p:nvSpPr>
          <p:cNvPr id="4" name="TextBox 3">
            <a:extLst>
              <a:ext uri="{FF2B5EF4-FFF2-40B4-BE49-F238E27FC236}">
                <a16:creationId xmlns:a16="http://schemas.microsoft.com/office/drawing/2014/main" id="{4BCC7591-89CE-5222-3CFE-4F018F22A40F}"/>
              </a:ext>
            </a:extLst>
          </p:cNvPr>
          <p:cNvSpPr txBox="1"/>
          <p:nvPr/>
        </p:nvSpPr>
        <p:spPr>
          <a:xfrm>
            <a:off x="1453018" y="5535013"/>
            <a:ext cx="2542789" cy="646331"/>
          </a:xfrm>
          <a:prstGeom prst="rect">
            <a:avLst/>
          </a:prstGeom>
          <a:noFill/>
        </p:spPr>
        <p:txBody>
          <a:bodyPr wrap="square" rtlCol="0">
            <a:spAutoFit/>
          </a:bodyPr>
          <a:lstStyle/>
          <a:p>
            <a:pPr algn="r"/>
            <a:r>
              <a:rPr lang="en-GB" dirty="0">
                <a:solidFill>
                  <a:schemeClr val="bg1"/>
                </a:solidFill>
              </a:rPr>
              <a:t>Rebuilding the sea wall at Butlins</a:t>
            </a:r>
          </a:p>
        </p:txBody>
      </p:sp>
    </p:spTree>
    <p:extLst>
      <p:ext uri="{BB962C8B-B14F-4D97-AF65-F5344CB8AC3E}">
        <p14:creationId xmlns:p14="http://schemas.microsoft.com/office/powerpoint/2010/main" val="2379943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A562FA-4086-7BF7-6E12-D716113C967D}"/>
              </a:ext>
            </a:extLst>
          </p:cNvPr>
          <p:cNvSpPr txBox="1"/>
          <p:nvPr/>
        </p:nvSpPr>
        <p:spPr>
          <a:xfrm>
            <a:off x="478631" y="585971"/>
            <a:ext cx="10907486" cy="1631216"/>
          </a:xfrm>
          <a:prstGeom prst="rect">
            <a:avLst/>
          </a:prstGeom>
          <a:noFill/>
        </p:spPr>
        <p:txBody>
          <a:bodyPr wrap="square" rtlCol="0">
            <a:spAutoFit/>
          </a:bodyPr>
          <a:lstStyle/>
          <a:p>
            <a:r>
              <a:rPr lang="en-GB" sz="2400" dirty="0">
                <a:solidFill>
                  <a:schemeClr val="bg1"/>
                </a:solidFill>
              </a:rPr>
              <a:t>Tendring District Council, Essex County Council and The Environment Agency are  always looking at how to keep areas like </a:t>
            </a:r>
            <a:r>
              <a:rPr lang="en-GB" sz="2400" dirty="0" err="1">
                <a:solidFill>
                  <a:schemeClr val="bg1"/>
                </a:solidFill>
              </a:rPr>
              <a:t>Jaywick</a:t>
            </a:r>
            <a:r>
              <a:rPr lang="en-GB" sz="2400" dirty="0">
                <a:solidFill>
                  <a:schemeClr val="bg1"/>
                </a:solidFill>
              </a:rPr>
              <a:t> safe. </a:t>
            </a:r>
          </a:p>
          <a:p>
            <a:endParaRPr lang="en-GB" sz="2400" dirty="0">
              <a:solidFill>
                <a:schemeClr val="bg1"/>
              </a:solidFill>
            </a:endParaRPr>
          </a:p>
          <a:p>
            <a:endParaRPr lang="en-GB" sz="2800" dirty="0">
              <a:solidFill>
                <a:schemeClr val="bg1"/>
              </a:solidFill>
            </a:endParaRPr>
          </a:p>
        </p:txBody>
      </p:sp>
      <p:sp>
        <p:nvSpPr>
          <p:cNvPr id="2" name="TextBox 1">
            <a:extLst>
              <a:ext uri="{FF2B5EF4-FFF2-40B4-BE49-F238E27FC236}">
                <a16:creationId xmlns:a16="http://schemas.microsoft.com/office/drawing/2014/main" id="{1AD9835A-9415-04CD-D391-18F1F5EC32D2}"/>
              </a:ext>
            </a:extLst>
          </p:cNvPr>
          <p:cNvSpPr txBox="1"/>
          <p:nvPr/>
        </p:nvSpPr>
        <p:spPr>
          <a:xfrm>
            <a:off x="478631" y="2117045"/>
            <a:ext cx="4001632" cy="4154984"/>
          </a:xfrm>
          <a:prstGeom prst="rect">
            <a:avLst/>
          </a:prstGeom>
          <a:noFill/>
        </p:spPr>
        <p:txBody>
          <a:bodyPr wrap="square" rtlCol="0">
            <a:spAutoFit/>
          </a:bodyPr>
          <a:lstStyle/>
          <a:p>
            <a:r>
              <a:rPr lang="en-GB" sz="2400" dirty="0">
                <a:solidFill>
                  <a:schemeClr val="bg1"/>
                </a:solidFill>
              </a:rPr>
              <a:t>Improvements were made after the floods in 1953 but these caused erosion on the beach.</a:t>
            </a:r>
          </a:p>
          <a:p>
            <a:endParaRPr lang="en-GB" sz="2400" dirty="0">
              <a:solidFill>
                <a:schemeClr val="bg1"/>
              </a:solidFill>
            </a:endParaRPr>
          </a:p>
          <a:p>
            <a:endParaRPr lang="en-GB" sz="2400" dirty="0">
              <a:solidFill>
                <a:schemeClr val="bg1"/>
              </a:solidFill>
            </a:endParaRPr>
          </a:p>
          <a:p>
            <a:r>
              <a:rPr lang="en-GB" sz="2400" dirty="0">
                <a:solidFill>
                  <a:schemeClr val="bg1"/>
                </a:solidFill>
              </a:rPr>
              <a:t>In the 1970s and 1980s beach material was replaced and rock breakwaters and groynes were built to stop the sand washing away. </a:t>
            </a:r>
          </a:p>
        </p:txBody>
      </p:sp>
      <p:pic>
        <p:nvPicPr>
          <p:cNvPr id="5" name="Picture 4">
            <a:extLst>
              <a:ext uri="{FF2B5EF4-FFF2-40B4-BE49-F238E27FC236}">
                <a16:creationId xmlns:a16="http://schemas.microsoft.com/office/drawing/2014/main" id="{667885B1-1C69-79DA-036D-FECE542F88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379" y="1796399"/>
            <a:ext cx="6221643" cy="4667061"/>
          </a:xfrm>
          <a:prstGeom prst="rect">
            <a:avLst/>
          </a:prstGeom>
        </p:spPr>
      </p:pic>
    </p:spTree>
    <p:extLst>
      <p:ext uri="{BB962C8B-B14F-4D97-AF65-F5344CB8AC3E}">
        <p14:creationId xmlns:p14="http://schemas.microsoft.com/office/powerpoint/2010/main" val="972924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279125-733C-44DA-1AC2-B0B2337C2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204" y="559837"/>
            <a:ext cx="7252996" cy="5439747"/>
          </a:xfrm>
          <a:prstGeom prst="rect">
            <a:avLst/>
          </a:prstGeom>
        </p:spPr>
      </p:pic>
      <p:sp>
        <p:nvSpPr>
          <p:cNvPr id="6" name="TextBox 5">
            <a:extLst>
              <a:ext uri="{FF2B5EF4-FFF2-40B4-BE49-F238E27FC236}">
                <a16:creationId xmlns:a16="http://schemas.microsoft.com/office/drawing/2014/main" id="{F117977A-A089-974A-9661-8ECE845FB78F}"/>
              </a:ext>
            </a:extLst>
          </p:cNvPr>
          <p:cNvSpPr txBox="1"/>
          <p:nvPr/>
        </p:nvSpPr>
        <p:spPr>
          <a:xfrm>
            <a:off x="8332237" y="409525"/>
            <a:ext cx="3303036" cy="6278642"/>
          </a:xfrm>
          <a:prstGeom prst="rect">
            <a:avLst/>
          </a:prstGeom>
          <a:noFill/>
        </p:spPr>
        <p:txBody>
          <a:bodyPr wrap="square" rtlCol="0">
            <a:spAutoFit/>
          </a:bodyPr>
          <a:lstStyle/>
          <a:p>
            <a:r>
              <a:rPr lang="en-GB" sz="2400" dirty="0">
                <a:solidFill>
                  <a:schemeClr val="bg1"/>
                </a:solidFill>
              </a:rPr>
              <a:t>All along the coast, walls and banks have been built along the sea fronts to stop the sea coming in. </a:t>
            </a:r>
          </a:p>
          <a:p>
            <a:endParaRPr lang="en-GB" sz="2400" dirty="0">
              <a:solidFill>
                <a:schemeClr val="bg1"/>
              </a:solidFill>
            </a:endParaRPr>
          </a:p>
          <a:p>
            <a:r>
              <a:rPr lang="en-GB" sz="2400" dirty="0">
                <a:solidFill>
                  <a:schemeClr val="bg1"/>
                </a:solidFill>
              </a:rPr>
              <a:t>This would stop people being able to get to the beaches so there are gaps in the walls. These gaps are closed with large metal gates if there is a risk of flooding.</a:t>
            </a:r>
          </a:p>
          <a:p>
            <a:endParaRPr lang="en-GB" sz="2400" dirty="0">
              <a:solidFill>
                <a:schemeClr val="bg1"/>
              </a:solidFill>
            </a:endParaRPr>
          </a:p>
          <a:p>
            <a:r>
              <a:rPr lang="en-GB" sz="2400" dirty="0">
                <a:solidFill>
                  <a:schemeClr val="bg1"/>
                </a:solidFill>
              </a:rPr>
              <a:t>These large doors are called flood gates.</a:t>
            </a:r>
          </a:p>
          <a:p>
            <a:endParaRPr lang="en-GB" dirty="0">
              <a:solidFill>
                <a:schemeClr val="bg1"/>
              </a:solidFill>
            </a:endParaRPr>
          </a:p>
        </p:txBody>
      </p:sp>
      <p:sp>
        <p:nvSpPr>
          <p:cNvPr id="7" name="TextBox 6">
            <a:extLst>
              <a:ext uri="{FF2B5EF4-FFF2-40B4-BE49-F238E27FC236}">
                <a16:creationId xmlns:a16="http://schemas.microsoft.com/office/drawing/2014/main" id="{49509D68-6E8B-B69C-8E43-8F5D1D05A94A}"/>
              </a:ext>
            </a:extLst>
          </p:cNvPr>
          <p:cNvSpPr txBox="1"/>
          <p:nvPr/>
        </p:nvSpPr>
        <p:spPr>
          <a:xfrm>
            <a:off x="824204" y="6113497"/>
            <a:ext cx="6882882" cy="369332"/>
          </a:xfrm>
          <a:prstGeom prst="rect">
            <a:avLst/>
          </a:prstGeom>
          <a:noFill/>
        </p:spPr>
        <p:txBody>
          <a:bodyPr wrap="square" rtlCol="0">
            <a:spAutoFit/>
          </a:bodyPr>
          <a:lstStyle/>
          <a:p>
            <a:r>
              <a:rPr lang="en-GB" dirty="0">
                <a:solidFill>
                  <a:schemeClr val="bg1"/>
                </a:solidFill>
              </a:rPr>
              <a:t>A flood gate on the beach at Jaywick</a:t>
            </a:r>
          </a:p>
        </p:txBody>
      </p:sp>
    </p:spTree>
    <p:extLst>
      <p:ext uri="{BB962C8B-B14F-4D97-AF65-F5344CB8AC3E}">
        <p14:creationId xmlns:p14="http://schemas.microsoft.com/office/powerpoint/2010/main" val="3226740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AA19FC-33EB-06B7-D071-ACB09FA3BC38}"/>
              </a:ext>
            </a:extLst>
          </p:cNvPr>
          <p:cNvSpPr txBox="1"/>
          <p:nvPr/>
        </p:nvSpPr>
        <p:spPr>
          <a:xfrm>
            <a:off x="653147" y="315327"/>
            <a:ext cx="10348111" cy="830997"/>
          </a:xfrm>
          <a:prstGeom prst="rect">
            <a:avLst/>
          </a:prstGeom>
          <a:noFill/>
        </p:spPr>
        <p:txBody>
          <a:bodyPr wrap="square" rtlCol="0">
            <a:spAutoFit/>
          </a:bodyPr>
          <a:lstStyle/>
          <a:p>
            <a:r>
              <a:rPr lang="en-GB" sz="2400" dirty="0">
                <a:solidFill>
                  <a:schemeClr val="bg1"/>
                </a:solidFill>
              </a:rPr>
              <a:t>The Environment Agency monitors the beach and if it starts to wash away again it will bring in more sand.</a:t>
            </a:r>
          </a:p>
        </p:txBody>
      </p:sp>
      <p:pic>
        <p:nvPicPr>
          <p:cNvPr id="6" name="Picture 5">
            <a:extLst>
              <a:ext uri="{FF2B5EF4-FFF2-40B4-BE49-F238E27FC236}">
                <a16:creationId xmlns:a16="http://schemas.microsoft.com/office/drawing/2014/main" id="{6AAC977A-8131-4425-86AD-CDAE64C90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147" y="1261741"/>
            <a:ext cx="5015435" cy="3761577"/>
          </a:xfrm>
          <a:prstGeom prst="rect">
            <a:avLst/>
          </a:prstGeom>
        </p:spPr>
      </p:pic>
      <p:pic>
        <p:nvPicPr>
          <p:cNvPr id="8" name="Picture 7">
            <a:extLst>
              <a:ext uri="{FF2B5EF4-FFF2-40B4-BE49-F238E27FC236}">
                <a16:creationId xmlns:a16="http://schemas.microsoft.com/office/drawing/2014/main" id="{6421B0E0-B06B-CF9A-4CE2-148AEF4BD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603" y="1261740"/>
            <a:ext cx="5015438" cy="3761578"/>
          </a:xfrm>
          <a:prstGeom prst="rect">
            <a:avLst/>
          </a:prstGeom>
        </p:spPr>
      </p:pic>
      <p:sp>
        <p:nvSpPr>
          <p:cNvPr id="9" name="TextBox 8">
            <a:extLst>
              <a:ext uri="{FF2B5EF4-FFF2-40B4-BE49-F238E27FC236}">
                <a16:creationId xmlns:a16="http://schemas.microsoft.com/office/drawing/2014/main" id="{4600CAB5-93FD-3B00-8516-9E091FEF338C}"/>
              </a:ext>
            </a:extLst>
          </p:cNvPr>
          <p:cNvSpPr txBox="1"/>
          <p:nvPr/>
        </p:nvSpPr>
        <p:spPr>
          <a:xfrm>
            <a:off x="653147" y="5138734"/>
            <a:ext cx="10259705" cy="1200329"/>
          </a:xfrm>
          <a:prstGeom prst="rect">
            <a:avLst/>
          </a:prstGeom>
          <a:noFill/>
        </p:spPr>
        <p:txBody>
          <a:bodyPr wrap="square" rtlCol="0">
            <a:spAutoFit/>
          </a:bodyPr>
          <a:lstStyle/>
          <a:p>
            <a:r>
              <a:rPr lang="en-GB" sz="2400" dirty="0">
                <a:solidFill>
                  <a:schemeClr val="bg1"/>
                </a:solidFill>
              </a:rPr>
              <a:t>The sea defences are getting old so there is a plan to replace them bit by bit. This starts in 2023 when the defences around the Martello Tower near Belsize Avenue will be made stronger and raised by half a metre.</a:t>
            </a:r>
          </a:p>
        </p:txBody>
      </p:sp>
    </p:spTree>
    <p:extLst>
      <p:ext uri="{BB962C8B-B14F-4D97-AF65-F5344CB8AC3E}">
        <p14:creationId xmlns:p14="http://schemas.microsoft.com/office/powerpoint/2010/main" val="2644907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5BE3A-1611-6B6B-31BC-B36CA435E5D0}"/>
              </a:ext>
            </a:extLst>
          </p:cNvPr>
          <p:cNvSpPr>
            <a:spLocks noGrp="1"/>
          </p:cNvSpPr>
          <p:nvPr>
            <p:ph type="title"/>
          </p:nvPr>
        </p:nvSpPr>
        <p:spPr>
          <a:xfrm>
            <a:off x="699796" y="212889"/>
            <a:ext cx="10515600" cy="1115267"/>
          </a:xfrm>
        </p:spPr>
        <p:txBody>
          <a:bodyPr/>
          <a:lstStyle/>
          <a:p>
            <a:r>
              <a:rPr lang="en-GB" dirty="0">
                <a:solidFill>
                  <a:schemeClr val="bg1"/>
                </a:solidFill>
              </a:rPr>
              <a:t>Warnings</a:t>
            </a:r>
          </a:p>
        </p:txBody>
      </p:sp>
      <p:pic>
        <p:nvPicPr>
          <p:cNvPr id="6" name="Picture 5">
            <a:extLst>
              <a:ext uri="{FF2B5EF4-FFF2-40B4-BE49-F238E27FC236}">
                <a16:creationId xmlns:a16="http://schemas.microsoft.com/office/drawing/2014/main" id="{C7A38BAE-37A5-A2DA-5FF6-5779A41CC3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6225" y="4216881"/>
            <a:ext cx="1391678" cy="1296000"/>
          </a:xfrm>
          <a:prstGeom prst="rect">
            <a:avLst/>
          </a:prstGeom>
        </p:spPr>
      </p:pic>
      <p:sp>
        <p:nvSpPr>
          <p:cNvPr id="7" name="TextBox 6">
            <a:extLst>
              <a:ext uri="{FF2B5EF4-FFF2-40B4-BE49-F238E27FC236}">
                <a16:creationId xmlns:a16="http://schemas.microsoft.com/office/drawing/2014/main" id="{4B163AE5-3D89-AC43-DEE3-D3D5A632CB15}"/>
              </a:ext>
            </a:extLst>
          </p:cNvPr>
          <p:cNvSpPr txBox="1"/>
          <p:nvPr/>
        </p:nvSpPr>
        <p:spPr>
          <a:xfrm>
            <a:off x="985588" y="5666742"/>
            <a:ext cx="2072951" cy="646331"/>
          </a:xfrm>
          <a:prstGeom prst="rect">
            <a:avLst/>
          </a:prstGeom>
          <a:noFill/>
        </p:spPr>
        <p:txBody>
          <a:bodyPr wrap="square" rtlCol="0">
            <a:spAutoFit/>
          </a:bodyPr>
          <a:lstStyle/>
          <a:p>
            <a:pPr algn="ctr"/>
            <a:r>
              <a:rPr lang="en-US" dirty="0">
                <a:solidFill>
                  <a:schemeClr val="bg1"/>
                </a:solidFill>
              </a:rPr>
              <a:t>Flood alert- flooding is possible </a:t>
            </a:r>
          </a:p>
        </p:txBody>
      </p:sp>
      <p:sp>
        <p:nvSpPr>
          <p:cNvPr id="8" name="TextBox 7">
            <a:extLst>
              <a:ext uri="{FF2B5EF4-FFF2-40B4-BE49-F238E27FC236}">
                <a16:creationId xmlns:a16="http://schemas.microsoft.com/office/drawing/2014/main" id="{8BA2FE07-E99F-AC21-814D-0FC1CA4B05AB}"/>
              </a:ext>
            </a:extLst>
          </p:cNvPr>
          <p:cNvSpPr txBox="1"/>
          <p:nvPr/>
        </p:nvSpPr>
        <p:spPr>
          <a:xfrm>
            <a:off x="4990322" y="5666742"/>
            <a:ext cx="2072950" cy="646331"/>
          </a:xfrm>
          <a:prstGeom prst="rect">
            <a:avLst/>
          </a:prstGeom>
          <a:noFill/>
        </p:spPr>
        <p:txBody>
          <a:bodyPr wrap="square" rtlCol="0">
            <a:spAutoFit/>
          </a:bodyPr>
          <a:lstStyle/>
          <a:p>
            <a:pPr algn="ctr"/>
            <a:r>
              <a:rPr lang="en-US" dirty="0">
                <a:solidFill>
                  <a:schemeClr val="bg1"/>
                </a:solidFill>
              </a:rPr>
              <a:t>Flood warning – flooding is expected</a:t>
            </a:r>
          </a:p>
        </p:txBody>
      </p:sp>
      <p:sp>
        <p:nvSpPr>
          <p:cNvPr id="9" name="TextBox 8">
            <a:extLst>
              <a:ext uri="{FF2B5EF4-FFF2-40B4-BE49-F238E27FC236}">
                <a16:creationId xmlns:a16="http://schemas.microsoft.com/office/drawing/2014/main" id="{87BB0F27-38E8-72E5-72CA-A3F7BECC0759}"/>
              </a:ext>
            </a:extLst>
          </p:cNvPr>
          <p:cNvSpPr txBox="1"/>
          <p:nvPr/>
        </p:nvSpPr>
        <p:spPr>
          <a:xfrm>
            <a:off x="8624883" y="5666742"/>
            <a:ext cx="2836506" cy="646331"/>
          </a:xfrm>
          <a:prstGeom prst="rect">
            <a:avLst/>
          </a:prstGeom>
          <a:noFill/>
        </p:spPr>
        <p:txBody>
          <a:bodyPr wrap="square" rtlCol="0">
            <a:spAutoFit/>
          </a:bodyPr>
          <a:lstStyle/>
          <a:p>
            <a:pPr algn="ctr"/>
            <a:r>
              <a:rPr lang="en-US" dirty="0">
                <a:solidFill>
                  <a:schemeClr val="bg1"/>
                </a:solidFill>
              </a:rPr>
              <a:t>Severe flood warning- serious flooding is expected</a:t>
            </a:r>
          </a:p>
        </p:txBody>
      </p:sp>
      <p:pic>
        <p:nvPicPr>
          <p:cNvPr id="11" name="Picture 10">
            <a:extLst>
              <a:ext uri="{FF2B5EF4-FFF2-40B4-BE49-F238E27FC236}">
                <a16:creationId xmlns:a16="http://schemas.microsoft.com/office/drawing/2014/main" id="{080D3E64-8512-4051-814D-14BB4DBB46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0958" y="4216881"/>
            <a:ext cx="1391679" cy="1296000"/>
          </a:xfrm>
          <a:prstGeom prst="rect">
            <a:avLst/>
          </a:prstGeom>
        </p:spPr>
      </p:pic>
      <p:pic>
        <p:nvPicPr>
          <p:cNvPr id="13" name="Picture 12">
            <a:extLst>
              <a:ext uri="{FF2B5EF4-FFF2-40B4-BE49-F238E27FC236}">
                <a16:creationId xmlns:a16="http://schemas.microsoft.com/office/drawing/2014/main" id="{13BDC571-5660-4E1D-9B93-11F768D32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5692" y="4216881"/>
            <a:ext cx="1391677" cy="1296000"/>
          </a:xfrm>
          <a:prstGeom prst="rect">
            <a:avLst/>
          </a:prstGeom>
        </p:spPr>
      </p:pic>
      <p:sp>
        <p:nvSpPr>
          <p:cNvPr id="16" name="TextBox 15">
            <a:extLst>
              <a:ext uri="{FF2B5EF4-FFF2-40B4-BE49-F238E27FC236}">
                <a16:creationId xmlns:a16="http://schemas.microsoft.com/office/drawing/2014/main" id="{26BFF498-8F5F-24BC-7A43-79EA9EC19312}"/>
              </a:ext>
            </a:extLst>
          </p:cNvPr>
          <p:cNvSpPr txBox="1"/>
          <p:nvPr/>
        </p:nvSpPr>
        <p:spPr>
          <a:xfrm>
            <a:off x="699796" y="1200698"/>
            <a:ext cx="10654004" cy="2862322"/>
          </a:xfrm>
          <a:prstGeom prst="rect">
            <a:avLst/>
          </a:prstGeom>
          <a:noFill/>
        </p:spPr>
        <p:txBody>
          <a:bodyPr wrap="square" rtlCol="0">
            <a:spAutoFit/>
          </a:bodyPr>
          <a:lstStyle/>
          <a:p>
            <a:r>
              <a:rPr lang="en-US" dirty="0">
                <a:solidFill>
                  <a:schemeClr val="bg1"/>
                </a:solidFill>
              </a:rPr>
              <a:t>The Environment Agency monitors how much rain is falling, how high rivers are and what the sea conditions are. They do this so that they can forecast the possibility of flooding and make sure people can get ready.</a:t>
            </a:r>
          </a:p>
          <a:p>
            <a:endParaRPr lang="en-US" dirty="0">
              <a:solidFill>
                <a:schemeClr val="bg1"/>
              </a:solidFill>
            </a:endParaRPr>
          </a:p>
          <a:p>
            <a:r>
              <a:rPr lang="en-US" dirty="0">
                <a:solidFill>
                  <a:schemeClr val="bg1"/>
                </a:solidFill>
              </a:rPr>
              <a:t>People can find out what the risk of flooding in their area is by</a:t>
            </a:r>
          </a:p>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Looking at a website https://www.gov.uk/check-flooding </a:t>
            </a:r>
          </a:p>
          <a:p>
            <a:pPr marL="285750" indent="-285750">
              <a:buFont typeface="Arial" panose="020B0604020202020204" pitchFamily="34" charset="0"/>
              <a:buChar char="•"/>
            </a:pPr>
            <a:r>
              <a:rPr lang="en-US" dirty="0">
                <a:solidFill>
                  <a:schemeClr val="bg1"/>
                </a:solidFill>
              </a:rPr>
              <a:t>Ringing a phone number</a:t>
            </a:r>
          </a:p>
          <a:p>
            <a:pPr marL="285750" indent="-285750">
              <a:buFont typeface="Arial" panose="020B0604020202020204" pitchFamily="34" charset="0"/>
              <a:buChar char="•"/>
            </a:pPr>
            <a:r>
              <a:rPr lang="en-US" dirty="0">
                <a:solidFill>
                  <a:schemeClr val="bg1"/>
                </a:solidFill>
              </a:rPr>
              <a:t>If you are in an area which is at high risk of flooding you can sign up to warnings by phone, text and email</a:t>
            </a:r>
          </a:p>
          <a:p>
            <a:endParaRPr lang="en-US" dirty="0">
              <a:solidFill>
                <a:schemeClr val="bg1"/>
              </a:solidFill>
            </a:endParaRPr>
          </a:p>
          <a:p>
            <a:r>
              <a:rPr lang="en-US" dirty="0">
                <a:solidFill>
                  <a:schemeClr val="bg1"/>
                </a:solidFill>
              </a:rPr>
              <a:t>There are three levels of flood warning:</a:t>
            </a:r>
          </a:p>
        </p:txBody>
      </p:sp>
    </p:spTree>
    <p:extLst>
      <p:ext uri="{BB962C8B-B14F-4D97-AF65-F5344CB8AC3E}">
        <p14:creationId xmlns:p14="http://schemas.microsoft.com/office/powerpoint/2010/main" val="330328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TotalTime>
  <Words>345</Words>
  <Application>Microsoft Office PowerPoint</Application>
  <PresentationFormat>Widescreen</PresentationFormat>
  <Paragraphs>29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What keeps us safe today?</vt:lpstr>
      <vt:lpstr>PowerPoint Presentation</vt:lpstr>
      <vt:lpstr>PowerPoint Presentation</vt:lpstr>
      <vt:lpstr>PowerPoint Presentation</vt:lpstr>
      <vt:lpstr>PowerPoint Presentation</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keeps us safe today?</dc:title>
  <dc:creator>Pippa Smith</dc:creator>
  <cp:lastModifiedBy>Kate ONeill - Sound Archivist</cp:lastModifiedBy>
  <cp:revision>15</cp:revision>
  <dcterms:created xsi:type="dcterms:W3CDTF">2022-11-21T11:53:31Z</dcterms:created>
  <dcterms:modified xsi:type="dcterms:W3CDTF">2023-01-09T12:34:46Z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2022-12-14T17:14:22Z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29543f8f-8919-4391-a1a4-db534b84b53d</vt:lpwstr>
  </property>
  <property fmtid="{D5CDD505-2E9C-101B-9397-08002B2CF9AE}" pid="8" name="MSIP_Label_39d8be9e-c8d9-4b9c-bd40-2c27cc7ea2e6_ContentBits">
    <vt:lpwstr>0</vt:lpwstr>
  </property>
</Properties>
</file>